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b941876ef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b941876ef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your fingers to twist the 2 copper strand containing ends together with the copper strands at the end of the red insulated wire all together as tight as possible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ab941876ef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ab941876ef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Press the solder (metal wire) into the tip of the soldering iron directly on top of the exposed copper strands at the end of the 3 twisted copper wires </a:t>
            </a:r>
            <a:r>
              <a:rPr lang="en-GB">
                <a:solidFill>
                  <a:schemeClr val="dk1"/>
                </a:solidFill>
              </a:rPr>
              <a:t>(including the red wire)</a:t>
            </a:r>
            <a:r>
              <a:rPr lang="en-GB">
                <a:solidFill>
                  <a:schemeClr val="dk1"/>
                </a:solidFill>
              </a:rPr>
              <a:t>to cover the copper with a small bulb of solder </a:t>
            </a:r>
            <a:endParaRPr>
              <a:solidFill>
                <a:schemeClr val="dk1"/>
              </a:solidFill>
              <a:highlight>
                <a:srgbClr val="FFFF00"/>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b941876ef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b941876ef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wire cutters/scissors to cut the other wire from the 2 found within the toy at the halfway point in the loop</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b941876ef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ab941876ef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the wire stripper to strip 1/4” off both ends of the wire that was cut in the previous step to show small strands of copper wire at each end of the wires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ab941876ef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ab941876ef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your fingers to twist the 2 copper strand containing ends together with the copper strands at the end of the yellow insulated wire all together as tight as possible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ab941876ef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ab941876ef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Press the solder (metal wire) into the tip of the soldering iron directly on top of the exposed copper strands at the end of the 3 twisted copper wires (including the yellow wire) to cover the copper with a small bulb of solder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ab941876e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ab941876e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Turn the toy back on and test to see if it works by pressing the switch in the toy. If the adaptation is performed correctly, the toy will activate and function normally. If the toy does not correctly </a:t>
            </a:r>
            <a:r>
              <a:rPr lang="en-GB">
                <a:solidFill>
                  <a:schemeClr val="dk1"/>
                </a:solidFill>
              </a:rPr>
              <a:t>function</a:t>
            </a:r>
            <a:r>
              <a:rPr lang="en-GB">
                <a:solidFill>
                  <a:schemeClr val="dk1"/>
                </a:solidFill>
              </a:rPr>
              <a:t>, refer to slide 28.</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ab941876ef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ab941876ef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Turn the toy back on and test to see if it works by plugging an external switch into the female end of the cable. If the adaptation is performed correctly, the toy will turn on and function in the same manner when activating the toy with the interior switch. </a:t>
            </a:r>
            <a:r>
              <a:rPr lang="en-GB">
                <a:solidFill>
                  <a:schemeClr val="dk1"/>
                </a:solidFill>
              </a:rPr>
              <a:t>If the toy does not correctly function, refer to slide 28.</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b941876ef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ab941876ef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Wrap some electrical tape around the two separate solder points in the wires and press down to ensure the tape sticks tightly to the connection.</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b941876e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b941876e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Make a small knot in the cable by looping the female end through the same cable and insert the wires back into the toy with the knot positioned near the toy’s interior surface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3465a255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3465a255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speaker notes</a:t>
            </a:r>
            <a:r>
              <a:rPr lang="en-GB"/>
              <a:t>: This tab here is where the typed instructions for each step in the adaptation process can be found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ab941876ef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ab941876ef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a needle and thread to close up the seam in a regular stitching fashion but when reaching the knot, stitch the knot to the interior fabric of the toy in a way so that if the end of the cable is pulled, instead of the stress being placed on the interior wires, the knot and interior of the fabric is pulled</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b941876ef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b941876ef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Test the functionality of the toy again by activating it with the internal switch as well as an external switch. If the toy functions correctly both ways, then the adaptation process is complete. If the toy does not function correctly, proceed to the next slide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b941876ef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ab941876ef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ab941876ef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ab941876ef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3465a255a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GB">
                <a:solidFill>
                  <a:schemeClr val="dk1"/>
                </a:solidFill>
              </a:rPr>
              <a:t>All materials listed above have links to all the products that I used to adapt the plush toy in this presentation</a:t>
            </a:r>
            <a:endParaRPr/>
          </a:p>
        </p:txBody>
      </p:sp>
      <p:sp>
        <p:nvSpPr>
          <p:cNvPr id="79" name="Google Shape;79;gb3465a255a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b3465a255a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GB">
                <a:solidFill>
                  <a:schemeClr val="dk1"/>
                </a:solidFill>
              </a:rPr>
              <a:t>These two images correspond to the first and last steps in the process of adaptation for the wiring for adapting the plush toy</a:t>
            </a:r>
            <a:endParaRPr/>
          </a:p>
        </p:txBody>
      </p:sp>
      <p:sp>
        <p:nvSpPr>
          <p:cNvPr id="90" name="Google Shape;90;gb3465a255a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b941876e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ab941876e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Choose a plush toy that has a button that you would normally press to turn on the toy (make sure the toy’s exterior isn’t made of plastic or the button isn’t surrounded by plastic as that is a different type of adaptation) and turn the toy off</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ab941876ef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ab941876ef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the seam ripper to </a:t>
            </a:r>
            <a:r>
              <a:rPr lang="en-GB">
                <a:solidFill>
                  <a:schemeClr val="dk1"/>
                </a:solidFill>
              </a:rPr>
              <a:t>to cut through the fabric and </a:t>
            </a:r>
            <a:r>
              <a:rPr lang="en-GB">
                <a:solidFill>
                  <a:schemeClr val="dk1"/>
                </a:solidFill>
              </a:rPr>
              <a:t>r</a:t>
            </a:r>
            <a:r>
              <a:rPr lang="en-GB">
                <a:solidFill>
                  <a:schemeClr val="dk1"/>
                </a:solidFill>
              </a:rPr>
              <a:t>ip open the seam near the internal switch of the toy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b941876e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b941876e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Fish out the 2 wires within the toy connecting the battery compartment to the internal switch</a:t>
            </a:r>
            <a:endParaRPr>
              <a:solidFill>
                <a:schemeClr val="dk1"/>
              </a:solidFill>
            </a:endParaRPr>
          </a:p>
          <a:p>
            <a:pPr indent="0" lvl="0" marL="0" rtl="0" algn="l">
              <a:lnSpc>
                <a:spcPct val="115000"/>
              </a:lnSpc>
              <a:spcBef>
                <a:spcPts val="0"/>
              </a:spcBef>
              <a:spcAft>
                <a:spcPts val="0"/>
              </a:spcAft>
              <a:buNone/>
            </a:pPr>
            <a:r>
              <a:rPr lang="en-GB">
                <a:solidFill>
                  <a:schemeClr val="dk1"/>
                </a:solidFill>
              </a:rPr>
              <a:t>Use the helping hands tool to help hold the wires in place with the alligator clips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b941876ef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b941876ef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wire cutters/scissors to cut one wire from the 2 found within the toy at the halfway point in the loop</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ab941876e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ab941876ef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Use the wire stripper to strip 1/4” off both ends of the wire that was cut in the previous step to show small strands of copper wire at each end of the wires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ext Slide" type="title">
  <p:cSld name="TITLE">
    <p:spTree>
      <p:nvGrpSpPr>
        <p:cNvPr id="55" name="Shape 55"/>
        <p:cNvGrpSpPr/>
        <p:nvPr/>
      </p:nvGrpSpPr>
      <p:grpSpPr>
        <a:xfrm>
          <a:off x="0" y="0"/>
          <a:ext cx="0" cy="0"/>
          <a:chOff x="0" y="0"/>
          <a:chExt cx="0" cy="0"/>
        </a:xfrm>
      </p:grpSpPr>
      <p:sp>
        <p:nvSpPr>
          <p:cNvPr id="56" name="Google Shape;56;p14"/>
          <p:cNvSpPr txBox="1"/>
          <p:nvPr>
            <p:ph type="ctrTitle"/>
          </p:nvPr>
        </p:nvSpPr>
        <p:spPr>
          <a:xfrm>
            <a:off x="457200" y="274320"/>
            <a:ext cx="6400800" cy="9144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52469C"/>
              </a:buClr>
              <a:buSzPts val="2400"/>
              <a:buFont typeface="Calibri"/>
              <a:buNone/>
              <a:defRPr b="0" i="0" sz="2400" u="none" cap="none" strike="noStrike">
                <a:solidFill>
                  <a:srgbClr val="52469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7" name="Google Shape;57;p14"/>
          <p:cNvSpPr txBox="1"/>
          <p:nvPr>
            <p:ph idx="1" type="subTitle"/>
          </p:nvPr>
        </p:nvSpPr>
        <p:spPr>
          <a:xfrm>
            <a:off x="457200" y="1371600"/>
            <a:ext cx="8229600" cy="3383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800"/>
              <a:buFont typeface="Arial"/>
              <a:buChar char="•"/>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accent2"/>
              </a:buClr>
              <a:buSzPts val="1800"/>
              <a:buFont typeface="Noto Sans Symbols"/>
              <a:buChar char="▪"/>
              <a:defRPr b="0" i="0" sz="1800" u="none" cap="none" strike="noStrike">
                <a:solidFill>
                  <a:schemeClr val="accent2"/>
                </a:solidFill>
                <a:latin typeface="Calibri"/>
                <a:ea typeface="Calibri"/>
                <a:cs typeface="Calibri"/>
                <a:sym typeface="Calibri"/>
              </a:defRPr>
            </a:lvl2pPr>
            <a:lvl3pPr lvl="2" marR="0" rtl="0" algn="l">
              <a:lnSpc>
                <a:spcPct val="100000"/>
              </a:lnSpc>
              <a:spcBef>
                <a:spcPts val="0"/>
              </a:spcBef>
              <a:spcAft>
                <a:spcPts val="0"/>
              </a:spcAft>
              <a:buClr>
                <a:schemeClr val="accent2"/>
              </a:buClr>
              <a:buSzPts val="1260"/>
              <a:buFont typeface="Noto Sans Symbols"/>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260"/>
              <a:buFont typeface="Courier New"/>
              <a:buChar char="o"/>
              <a:defRPr b="0" i="0" sz="18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8" name="Google Shape;58;p14"/>
          <p:cNvSpPr txBox="1"/>
          <p:nvPr>
            <p:ph idx="12" type="sldNum"/>
          </p:nvPr>
        </p:nvSpPr>
        <p:spPr>
          <a:xfrm>
            <a:off x="6620256" y="4800600"/>
            <a:ext cx="2057400" cy="274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ext with Image Slide">
  <p:cSld name="Content Text with Image Slide">
    <p:spTree>
      <p:nvGrpSpPr>
        <p:cNvPr id="59" name="Shape 59"/>
        <p:cNvGrpSpPr/>
        <p:nvPr/>
      </p:nvGrpSpPr>
      <p:grpSpPr>
        <a:xfrm>
          <a:off x="0" y="0"/>
          <a:ext cx="0" cy="0"/>
          <a:chOff x="0" y="0"/>
          <a:chExt cx="0" cy="0"/>
        </a:xfrm>
      </p:grpSpPr>
      <p:sp>
        <p:nvSpPr>
          <p:cNvPr id="60" name="Google Shape;60;p15"/>
          <p:cNvSpPr txBox="1"/>
          <p:nvPr>
            <p:ph type="title"/>
          </p:nvPr>
        </p:nvSpPr>
        <p:spPr>
          <a:xfrm>
            <a:off x="457200" y="274638"/>
            <a:ext cx="6400800" cy="9144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52469C"/>
              </a:buClr>
              <a:buSzPts val="2400"/>
              <a:buFont typeface="Calibri"/>
              <a:buNone/>
              <a:defRPr b="0" i="0" sz="2400" u="none" cap="none" strike="noStrike">
                <a:solidFill>
                  <a:srgbClr val="52469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15"/>
          <p:cNvSpPr txBox="1"/>
          <p:nvPr>
            <p:ph idx="1" type="body"/>
          </p:nvPr>
        </p:nvSpPr>
        <p:spPr>
          <a:xfrm>
            <a:off x="457200" y="1371600"/>
            <a:ext cx="3981300" cy="33834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chemeClr val="dk2"/>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chemeClr val="accent2"/>
              </a:buClr>
              <a:buSzPts val="1800"/>
              <a:buFont typeface="Noto Sans Symbols"/>
              <a:buChar char="▪"/>
              <a:defRPr b="0" i="0" sz="1800" u="none" cap="none" strike="noStrike">
                <a:solidFill>
                  <a:schemeClr val="accent2"/>
                </a:solidFill>
                <a:latin typeface="Calibri"/>
                <a:ea typeface="Calibri"/>
                <a:cs typeface="Calibri"/>
                <a:sym typeface="Calibri"/>
              </a:defRPr>
            </a:lvl2pPr>
            <a:lvl3pPr indent="-308610" lvl="2" marL="1371600" marR="0" rtl="0" algn="l">
              <a:lnSpc>
                <a:spcPct val="100000"/>
              </a:lnSpc>
              <a:spcBef>
                <a:spcPts val="0"/>
              </a:spcBef>
              <a:spcAft>
                <a:spcPts val="0"/>
              </a:spcAft>
              <a:buClr>
                <a:schemeClr val="accent2"/>
              </a:buClr>
              <a:buSzPts val="1260"/>
              <a:buFont typeface="Noto Sans Symbols"/>
              <a:buChar char="⮚"/>
              <a:defRPr b="0" i="0" sz="1800" u="none" cap="none" strike="noStrike">
                <a:solidFill>
                  <a:schemeClr val="dk1"/>
                </a:solidFill>
                <a:latin typeface="Calibri"/>
                <a:ea typeface="Calibri"/>
                <a:cs typeface="Calibri"/>
                <a:sym typeface="Calibri"/>
              </a:defRPr>
            </a:lvl3pPr>
            <a:lvl4pPr indent="-308610" lvl="3" marL="1828800" marR="0" rtl="0" algn="l">
              <a:lnSpc>
                <a:spcPct val="100000"/>
              </a:lnSpc>
              <a:spcBef>
                <a:spcPts val="0"/>
              </a:spcBef>
              <a:spcAft>
                <a:spcPts val="0"/>
              </a:spcAft>
              <a:buClr>
                <a:schemeClr val="dk1"/>
              </a:buClr>
              <a:buSzPts val="1260"/>
              <a:buFont typeface="Courier New"/>
              <a:buChar char="o"/>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15"/>
          <p:cNvSpPr txBox="1"/>
          <p:nvPr>
            <p:ph idx="2" type="body"/>
          </p:nvPr>
        </p:nvSpPr>
        <p:spPr>
          <a:xfrm>
            <a:off x="4709161" y="1370013"/>
            <a:ext cx="3977700" cy="3200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15"/>
          <p:cNvSpPr txBox="1"/>
          <p:nvPr>
            <p:ph idx="12" type="sldNum"/>
          </p:nvPr>
        </p:nvSpPr>
        <p:spPr>
          <a:xfrm>
            <a:off x="6620256" y="4800600"/>
            <a:ext cx="2057400" cy="274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3.pn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a:off x="5599800" y="4753200"/>
            <a:ext cx="3544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200"/>
              <a:t>Big Red APDI, bigredapdi</a:t>
            </a:r>
            <a:r>
              <a:rPr lang="en-GB" sz="1200"/>
              <a:t>@gmail.com</a:t>
            </a:r>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13"/>
          <p:cNvSpPr txBox="1"/>
          <p:nvPr>
            <p:ph idx="12" type="sldNum"/>
          </p:nvPr>
        </p:nvSpPr>
        <p:spPr>
          <a:xfrm>
            <a:off x="6620256" y="4800600"/>
            <a:ext cx="2057400" cy="2745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53" name="Google Shape;53;p13"/>
          <p:cNvPicPr preferRelativeResize="0"/>
          <p:nvPr/>
        </p:nvPicPr>
        <p:blipFill rotWithShape="1">
          <a:blip r:embed="rId1">
            <a:alphaModFix/>
          </a:blip>
          <a:srcRect b="0" l="0" r="0" t="0"/>
          <a:stretch/>
        </p:blipFill>
        <p:spPr>
          <a:xfrm>
            <a:off x="7315199" y="274320"/>
            <a:ext cx="1828799" cy="594360"/>
          </a:xfrm>
          <a:prstGeom prst="rect">
            <a:avLst/>
          </a:prstGeom>
          <a:noFill/>
          <a:ln>
            <a:noFill/>
          </a:ln>
        </p:spPr>
      </p:pic>
      <p:pic>
        <p:nvPicPr>
          <p:cNvPr descr="ATIA 2021 Logo" id="54" name="Google Shape;54;p13" title="Logo"/>
          <p:cNvPicPr preferRelativeResize="0"/>
          <p:nvPr/>
        </p:nvPicPr>
        <p:blipFill rotWithShape="1">
          <a:blip r:embed="rId2">
            <a:alphaModFix/>
          </a:blip>
          <a:srcRect b="0" l="0" r="0" t="0"/>
          <a:stretch/>
        </p:blipFill>
        <p:spPr>
          <a:xfrm>
            <a:off x="7746845" y="377473"/>
            <a:ext cx="939955" cy="38805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3.png"/><Relationship Id="rId6"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DM5vhhaLZFI4teMoZkTKPSt3kybT0p7jg1ORRAy75YI/edit?usp=shar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bigredapdi.wixsite.com/home/funding" TargetMode="External"/><Relationship Id="rId4" Type="http://schemas.openxmlformats.org/officeDocument/2006/relationships/hyperlink" Target="mailto:bigredapdi@gmail.com" TargetMode="External"/></Relationships>
</file>

<file path=ppt/slides/_rels/slide3.xml.rels><?xml version="1.0" encoding="UTF-8" standalone="yes"?><Relationships xmlns="http://schemas.openxmlformats.org/package/2006/relationships"><Relationship Id="rId11" Type="http://schemas.openxmlformats.org/officeDocument/2006/relationships/hyperlink" Target="https://www.amazon.com/s?k=ruler&amp;ref=nb_sb_noss_1" TargetMode="External"/><Relationship Id="rId10" Type="http://schemas.openxmlformats.org/officeDocument/2006/relationships/hyperlink" Target="https://www.amazon.com/s?k=helping+hands&amp;ref=nb_sb_noss_1" TargetMode="External"/><Relationship Id="rId13" Type="http://schemas.openxmlformats.org/officeDocument/2006/relationships/image" Target="../media/image10.png"/><Relationship Id="rId12"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hyperlink" Target="https://www.amazon.com/s?k=solder+kit&amp;ref=nb_sb_noss" TargetMode="External"/><Relationship Id="rId4" Type="http://schemas.openxmlformats.org/officeDocument/2006/relationships/hyperlink" Target="https://www.amazon.com/Soldering-Automatic-Hand-held-Electronics-Electronic/dp/B08QW26236/ref=sr_1_2_sspa?dchild=1&amp;keywords=soldering+gun&amp;qid=1622919772&amp;sr=8-2-spons&amp;psc=1&amp;spLa=ZW5jcnlwdGVkUXVhbGlmaWVyPUEzM0QzN0tRQjBSNTRUJmVuY3J5cHRlZElkPUEwNzk4NDA1VzlSQTg4OVVJSkxLJmVuY3J5cHRlZEFkSWQ9QTA0ODc4MjZHMU9JWDhTVklONEImd2lkZ2V0TmFtZT1zcF9hdGYmYWN0aW9uPWNsaWNrUmVkaXJlY3QmZG9Ob3RMb2dDbGljaz10cnVl" TargetMode="External"/><Relationship Id="rId9" Type="http://schemas.openxmlformats.org/officeDocument/2006/relationships/hyperlink" Target="https://www.amazon.com/s?k=electrical+tape&amp;ref=nb_sb_noss_1" TargetMode="External"/><Relationship Id="rId14" Type="http://schemas.openxmlformats.org/officeDocument/2006/relationships/image" Target="../media/image47.png"/><Relationship Id="rId5" Type="http://schemas.openxmlformats.org/officeDocument/2006/relationships/hyperlink" Target="https://www.amazon.com/s?k=sewing+kit&amp;ref=nb_sb_noss_1" TargetMode="External"/><Relationship Id="rId6" Type="http://schemas.openxmlformats.org/officeDocument/2006/relationships/hyperlink" Target="https://www.amazon.com/gp/product/B082VW97TT?pf_rd_r=7WXJE6FQX9MPTEVXCBE4&amp;pf_rd_p=5ae2c7f8-e0c6-4f35-9071-dc3240e894a8&amp;pd_rd_r=d94d49f6-9e6d-4d86-bb26-3097e6777948&amp;pd_rd_w=njgHC&amp;pd_rd_wg=c6zlb&amp;ref_=pd_gw_unk" TargetMode="External"/><Relationship Id="rId7" Type="http://schemas.openxmlformats.org/officeDocument/2006/relationships/hyperlink" Target="https://www.amazon.com/s?k=wire+cutter&amp;ref=nb_sb_noss_2" TargetMode="External"/><Relationship Id="rId8" Type="http://schemas.openxmlformats.org/officeDocument/2006/relationships/hyperlink" Target="https://www.amazon.com/s?k=wire+stripper&amp;ref=nb_sb_noss_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8.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6"/>
          <p:cNvSpPr txBox="1"/>
          <p:nvPr>
            <p:ph idx="1" type="subTitle"/>
          </p:nvPr>
        </p:nvSpPr>
        <p:spPr>
          <a:xfrm>
            <a:off x="311700" y="21754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dk1"/>
                </a:solidFill>
                <a:latin typeface="Impact"/>
                <a:ea typeface="Impact"/>
                <a:cs typeface="Impact"/>
                <a:sym typeface="Impact"/>
              </a:rPr>
              <a:t>How to Switch Adapt a Plush Toy</a:t>
            </a:r>
            <a:endParaRPr/>
          </a:p>
        </p:txBody>
      </p:sp>
      <p:pic>
        <p:nvPicPr>
          <p:cNvPr id="69" name="Google Shape;69;p16"/>
          <p:cNvPicPr preferRelativeResize="0"/>
          <p:nvPr/>
        </p:nvPicPr>
        <p:blipFill>
          <a:blip r:embed="rId3">
            <a:alphaModFix/>
          </a:blip>
          <a:stretch>
            <a:fillRect/>
          </a:stretch>
        </p:blipFill>
        <p:spPr>
          <a:xfrm>
            <a:off x="7209950" y="0"/>
            <a:ext cx="1934062" cy="1870650"/>
          </a:xfrm>
          <a:prstGeom prst="rect">
            <a:avLst/>
          </a:prstGeom>
          <a:noFill/>
          <a:ln>
            <a:noFill/>
          </a:ln>
        </p:spPr>
      </p:pic>
      <p:pic>
        <p:nvPicPr>
          <p:cNvPr id="70" name="Google Shape;70;p16"/>
          <p:cNvPicPr preferRelativeResize="0"/>
          <p:nvPr/>
        </p:nvPicPr>
        <p:blipFill>
          <a:blip r:embed="rId4">
            <a:alphaModFix/>
          </a:blip>
          <a:stretch>
            <a:fillRect/>
          </a:stretch>
        </p:blipFill>
        <p:spPr>
          <a:xfrm>
            <a:off x="3217803" y="2968050"/>
            <a:ext cx="2708408" cy="187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77" name="Google Shape;177;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Twisting the 2 Stripped Wires and the Red Wire Copper Ends Together</a:t>
            </a:r>
            <a:endParaRPr sz="2000"/>
          </a:p>
        </p:txBody>
      </p:sp>
      <p:sp>
        <p:nvSpPr>
          <p:cNvPr id="178" name="Google Shape;178;p25"/>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179" name="Google Shape;179;p25"/>
          <p:cNvCxnSpPr>
            <a:stCxn id="180" idx="3"/>
            <a:endCxn id="181"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182" name="Google Shape;182;p25"/>
          <p:cNvPicPr preferRelativeResize="0"/>
          <p:nvPr/>
        </p:nvPicPr>
        <p:blipFill>
          <a:blip r:embed="rId3">
            <a:alphaModFix/>
          </a:blip>
          <a:stretch>
            <a:fillRect/>
          </a:stretch>
        </p:blipFill>
        <p:spPr>
          <a:xfrm>
            <a:off x="311700" y="1152475"/>
            <a:ext cx="3721300" cy="3426300"/>
          </a:xfrm>
          <a:prstGeom prst="rect">
            <a:avLst/>
          </a:prstGeom>
          <a:noFill/>
          <a:ln>
            <a:noFill/>
          </a:ln>
        </p:spPr>
      </p:pic>
      <p:pic>
        <p:nvPicPr>
          <p:cNvPr id="183" name="Google Shape;183;p25"/>
          <p:cNvPicPr preferRelativeResize="0"/>
          <p:nvPr/>
        </p:nvPicPr>
        <p:blipFill>
          <a:blip r:embed="rId4">
            <a:alphaModFix/>
          </a:blip>
          <a:stretch>
            <a:fillRect/>
          </a:stretch>
        </p:blipFill>
        <p:spPr>
          <a:xfrm>
            <a:off x="5111000" y="1152475"/>
            <a:ext cx="3721300" cy="3426300"/>
          </a:xfrm>
          <a:prstGeom prst="rect">
            <a:avLst/>
          </a:prstGeom>
          <a:noFill/>
          <a:ln>
            <a:noFill/>
          </a:ln>
        </p:spPr>
      </p:pic>
      <p:sp>
        <p:nvSpPr>
          <p:cNvPr id="184" name="Google Shape;184;p25"/>
          <p:cNvSpPr/>
          <p:nvPr/>
        </p:nvSpPr>
        <p:spPr>
          <a:xfrm rot="370445">
            <a:off x="1704909" y="1580967"/>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p:nvPr/>
        </p:nvSpPr>
        <p:spPr>
          <a:xfrm rot="370445">
            <a:off x="6671534" y="2691567"/>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91" name="Google Shape;19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Soldering the Copper Ends of the 3 Intertwined Wires</a:t>
            </a:r>
            <a:endParaRPr sz="2300"/>
          </a:p>
        </p:txBody>
      </p:sp>
      <p:sp>
        <p:nvSpPr>
          <p:cNvPr id="192" name="Google Shape;192;p26"/>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193" name="Google Shape;193;p26"/>
          <p:cNvCxnSpPr>
            <a:stCxn id="194" idx="3"/>
            <a:endCxn id="195"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196" name="Google Shape;196;p26"/>
          <p:cNvPicPr preferRelativeResize="0"/>
          <p:nvPr/>
        </p:nvPicPr>
        <p:blipFill>
          <a:blip r:embed="rId3">
            <a:alphaModFix/>
          </a:blip>
          <a:stretch>
            <a:fillRect/>
          </a:stretch>
        </p:blipFill>
        <p:spPr>
          <a:xfrm>
            <a:off x="311699" y="1152475"/>
            <a:ext cx="3730700" cy="3426300"/>
          </a:xfrm>
          <a:prstGeom prst="rect">
            <a:avLst/>
          </a:prstGeom>
          <a:noFill/>
          <a:ln>
            <a:noFill/>
          </a:ln>
        </p:spPr>
      </p:pic>
      <p:pic>
        <p:nvPicPr>
          <p:cNvPr id="197" name="Google Shape;197;p26"/>
          <p:cNvPicPr preferRelativeResize="0"/>
          <p:nvPr/>
        </p:nvPicPr>
        <p:blipFill>
          <a:blip r:embed="rId4">
            <a:alphaModFix/>
          </a:blip>
          <a:stretch>
            <a:fillRect/>
          </a:stretch>
        </p:blipFill>
        <p:spPr>
          <a:xfrm>
            <a:off x="5101599" y="1152475"/>
            <a:ext cx="3730700" cy="3426300"/>
          </a:xfrm>
          <a:prstGeom prst="rect">
            <a:avLst/>
          </a:prstGeom>
          <a:noFill/>
          <a:ln>
            <a:noFill/>
          </a:ln>
        </p:spPr>
      </p:pic>
      <p:cxnSp>
        <p:nvCxnSpPr>
          <p:cNvPr id="198" name="Google Shape;198;p26"/>
          <p:cNvCxnSpPr/>
          <p:nvPr/>
        </p:nvCxnSpPr>
        <p:spPr>
          <a:xfrm>
            <a:off x="1987575" y="2095000"/>
            <a:ext cx="255300" cy="174600"/>
          </a:xfrm>
          <a:prstGeom prst="straightConnector1">
            <a:avLst/>
          </a:prstGeom>
          <a:noFill/>
          <a:ln cap="flat" cmpd="sng" w="9525">
            <a:solidFill>
              <a:srgbClr val="FF0000"/>
            </a:solidFill>
            <a:prstDash val="solid"/>
            <a:round/>
            <a:headEnd len="med" w="med" type="none"/>
            <a:tailEnd len="med" w="med" type="triangle"/>
          </a:ln>
        </p:spPr>
      </p:cxnSp>
      <p:cxnSp>
        <p:nvCxnSpPr>
          <p:cNvPr id="199" name="Google Shape;199;p26"/>
          <p:cNvCxnSpPr/>
          <p:nvPr/>
        </p:nvCxnSpPr>
        <p:spPr>
          <a:xfrm rot="10800000">
            <a:off x="2390400" y="2363700"/>
            <a:ext cx="295500" cy="93900"/>
          </a:xfrm>
          <a:prstGeom prst="straightConnector1">
            <a:avLst/>
          </a:prstGeom>
          <a:noFill/>
          <a:ln cap="flat" cmpd="sng" w="9525">
            <a:solidFill>
              <a:srgbClr val="FF0000"/>
            </a:solidFill>
            <a:prstDash val="solid"/>
            <a:round/>
            <a:headEnd len="med" w="med" type="none"/>
            <a:tailEnd len="med" w="med" type="triangle"/>
          </a:ln>
        </p:spPr>
      </p:cxnSp>
      <p:sp>
        <p:nvSpPr>
          <p:cNvPr id="200" name="Google Shape;200;p26"/>
          <p:cNvSpPr/>
          <p:nvPr/>
        </p:nvSpPr>
        <p:spPr>
          <a:xfrm rot="370445">
            <a:off x="1745184" y="1912492"/>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6"/>
          <p:cNvSpPr/>
          <p:nvPr/>
        </p:nvSpPr>
        <p:spPr>
          <a:xfrm rot="370445">
            <a:off x="6326634" y="2226567"/>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07" name="Google Shape;20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Cutting the Other Wire at the Halfway Point </a:t>
            </a:r>
            <a:endParaRPr sz="2400"/>
          </a:p>
          <a:p>
            <a:pPr indent="0" lvl="0" marL="0" rtl="0" algn="l">
              <a:spcBef>
                <a:spcPts val="0"/>
              </a:spcBef>
              <a:spcAft>
                <a:spcPts val="0"/>
              </a:spcAft>
              <a:buNone/>
            </a:pPr>
            <a:r>
              <a:t/>
            </a:r>
            <a:endParaRPr sz="2300"/>
          </a:p>
        </p:txBody>
      </p:sp>
      <p:sp>
        <p:nvSpPr>
          <p:cNvPr id="208" name="Google Shape;208;p27"/>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209" name="Google Shape;209;p27"/>
          <p:cNvCxnSpPr>
            <a:stCxn id="210" idx="3"/>
            <a:endCxn id="211"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212" name="Google Shape;212;p27"/>
          <p:cNvPicPr preferRelativeResize="0"/>
          <p:nvPr/>
        </p:nvPicPr>
        <p:blipFill>
          <a:blip r:embed="rId3">
            <a:alphaModFix/>
          </a:blip>
          <a:stretch>
            <a:fillRect/>
          </a:stretch>
        </p:blipFill>
        <p:spPr>
          <a:xfrm>
            <a:off x="311699" y="1152475"/>
            <a:ext cx="3730700" cy="3426300"/>
          </a:xfrm>
          <a:prstGeom prst="rect">
            <a:avLst/>
          </a:prstGeom>
          <a:noFill/>
          <a:ln>
            <a:noFill/>
          </a:ln>
        </p:spPr>
      </p:pic>
      <p:pic>
        <p:nvPicPr>
          <p:cNvPr id="213" name="Google Shape;213;p27"/>
          <p:cNvPicPr preferRelativeResize="0"/>
          <p:nvPr/>
        </p:nvPicPr>
        <p:blipFill>
          <a:blip r:embed="rId4">
            <a:alphaModFix/>
          </a:blip>
          <a:stretch>
            <a:fillRect/>
          </a:stretch>
        </p:blipFill>
        <p:spPr>
          <a:xfrm>
            <a:off x="5101600" y="1174000"/>
            <a:ext cx="3730700" cy="3404775"/>
          </a:xfrm>
          <a:prstGeom prst="rect">
            <a:avLst/>
          </a:prstGeom>
          <a:noFill/>
          <a:ln>
            <a:noFill/>
          </a:ln>
        </p:spPr>
      </p:pic>
      <p:sp>
        <p:nvSpPr>
          <p:cNvPr id="214" name="Google Shape;214;p27"/>
          <p:cNvSpPr/>
          <p:nvPr/>
        </p:nvSpPr>
        <p:spPr>
          <a:xfrm rot="370445">
            <a:off x="2000359" y="2073592"/>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7"/>
          <p:cNvSpPr/>
          <p:nvPr/>
        </p:nvSpPr>
        <p:spPr>
          <a:xfrm rot="370445">
            <a:off x="6571059" y="2763192"/>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21" name="Google Shape;22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Stripping 1/4” Off the 2 Ends of the Cut Wire </a:t>
            </a:r>
            <a:endParaRPr sz="2400"/>
          </a:p>
          <a:p>
            <a:pPr indent="0" lvl="0" marL="0" rtl="0" algn="l">
              <a:spcBef>
                <a:spcPts val="0"/>
              </a:spcBef>
              <a:spcAft>
                <a:spcPts val="0"/>
              </a:spcAft>
              <a:buNone/>
            </a:pPr>
            <a:r>
              <a:t/>
            </a:r>
            <a:endParaRPr sz="2400"/>
          </a:p>
        </p:txBody>
      </p:sp>
      <p:sp>
        <p:nvSpPr>
          <p:cNvPr id="222" name="Google Shape;222;p28"/>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223" name="Google Shape;223;p28"/>
          <p:cNvPicPr preferRelativeResize="0"/>
          <p:nvPr/>
        </p:nvPicPr>
        <p:blipFill rotWithShape="1">
          <a:blip r:embed="rId3">
            <a:alphaModFix/>
          </a:blip>
          <a:srcRect b="0" l="16299" r="12617" t="0"/>
          <a:stretch/>
        </p:blipFill>
        <p:spPr>
          <a:xfrm>
            <a:off x="311700" y="1142950"/>
            <a:ext cx="1624975" cy="3426300"/>
          </a:xfrm>
          <a:prstGeom prst="rect">
            <a:avLst/>
          </a:prstGeom>
          <a:noFill/>
          <a:ln>
            <a:noFill/>
          </a:ln>
        </p:spPr>
      </p:pic>
      <p:pic>
        <p:nvPicPr>
          <p:cNvPr id="224" name="Google Shape;224;p28"/>
          <p:cNvPicPr preferRelativeResize="0"/>
          <p:nvPr/>
        </p:nvPicPr>
        <p:blipFill rotWithShape="1">
          <a:blip r:embed="rId4">
            <a:alphaModFix/>
          </a:blip>
          <a:srcRect b="0" l="19189" r="12396" t="0"/>
          <a:stretch/>
        </p:blipFill>
        <p:spPr>
          <a:xfrm>
            <a:off x="2532875" y="1142950"/>
            <a:ext cx="1544400" cy="3426300"/>
          </a:xfrm>
          <a:prstGeom prst="rect">
            <a:avLst/>
          </a:prstGeom>
          <a:noFill/>
          <a:ln>
            <a:noFill/>
          </a:ln>
        </p:spPr>
      </p:pic>
      <p:pic>
        <p:nvPicPr>
          <p:cNvPr id="225" name="Google Shape;225;p28"/>
          <p:cNvPicPr preferRelativeResize="0"/>
          <p:nvPr/>
        </p:nvPicPr>
        <p:blipFill rotWithShape="1">
          <a:blip r:embed="rId5">
            <a:alphaModFix/>
          </a:blip>
          <a:srcRect b="0" l="22949" r="5667" t="0"/>
          <a:stretch/>
        </p:blipFill>
        <p:spPr>
          <a:xfrm>
            <a:off x="4778250" y="1142950"/>
            <a:ext cx="1624975" cy="3426300"/>
          </a:xfrm>
          <a:prstGeom prst="rect">
            <a:avLst/>
          </a:prstGeom>
          <a:noFill/>
          <a:ln>
            <a:noFill/>
          </a:ln>
        </p:spPr>
      </p:pic>
      <p:pic>
        <p:nvPicPr>
          <p:cNvPr id="226" name="Google Shape;226;p28"/>
          <p:cNvPicPr preferRelativeResize="0"/>
          <p:nvPr/>
        </p:nvPicPr>
        <p:blipFill rotWithShape="1">
          <a:blip r:embed="rId6">
            <a:alphaModFix/>
          </a:blip>
          <a:srcRect b="0" l="23768" r="0" t="0"/>
          <a:stretch/>
        </p:blipFill>
        <p:spPr>
          <a:xfrm>
            <a:off x="7104200" y="1152475"/>
            <a:ext cx="1728100" cy="3426300"/>
          </a:xfrm>
          <a:prstGeom prst="rect">
            <a:avLst/>
          </a:prstGeom>
          <a:noFill/>
          <a:ln>
            <a:noFill/>
          </a:ln>
        </p:spPr>
      </p:pic>
      <p:cxnSp>
        <p:nvCxnSpPr>
          <p:cNvPr id="227" name="Google Shape;227;p28"/>
          <p:cNvCxnSpPr>
            <a:stCxn id="223" idx="3"/>
            <a:endCxn id="224" idx="1"/>
          </p:cNvCxnSpPr>
          <p:nvPr/>
        </p:nvCxnSpPr>
        <p:spPr>
          <a:xfrm>
            <a:off x="1936675" y="2856100"/>
            <a:ext cx="596100" cy="0"/>
          </a:xfrm>
          <a:prstGeom prst="straightConnector1">
            <a:avLst/>
          </a:prstGeom>
          <a:noFill/>
          <a:ln cap="flat" cmpd="sng" w="38100">
            <a:solidFill>
              <a:srgbClr val="000000"/>
            </a:solidFill>
            <a:prstDash val="solid"/>
            <a:round/>
            <a:headEnd len="med" w="med" type="none"/>
            <a:tailEnd len="med" w="med" type="triangle"/>
          </a:ln>
        </p:spPr>
      </p:cxnSp>
      <p:cxnSp>
        <p:nvCxnSpPr>
          <p:cNvPr id="228" name="Google Shape;228;p28"/>
          <p:cNvCxnSpPr>
            <a:stCxn id="224" idx="3"/>
            <a:endCxn id="225" idx="1"/>
          </p:cNvCxnSpPr>
          <p:nvPr/>
        </p:nvCxnSpPr>
        <p:spPr>
          <a:xfrm>
            <a:off x="4077275" y="2856100"/>
            <a:ext cx="701100" cy="0"/>
          </a:xfrm>
          <a:prstGeom prst="straightConnector1">
            <a:avLst/>
          </a:prstGeom>
          <a:noFill/>
          <a:ln cap="flat" cmpd="sng" w="38100">
            <a:solidFill>
              <a:srgbClr val="000000"/>
            </a:solidFill>
            <a:prstDash val="solid"/>
            <a:round/>
            <a:headEnd len="med" w="med" type="none"/>
            <a:tailEnd len="med" w="med" type="triangle"/>
          </a:ln>
        </p:spPr>
      </p:cxnSp>
      <p:cxnSp>
        <p:nvCxnSpPr>
          <p:cNvPr id="229" name="Google Shape;229;p28"/>
          <p:cNvCxnSpPr>
            <a:stCxn id="225" idx="3"/>
            <a:endCxn id="226" idx="1"/>
          </p:cNvCxnSpPr>
          <p:nvPr/>
        </p:nvCxnSpPr>
        <p:spPr>
          <a:xfrm>
            <a:off x="6403225" y="2856100"/>
            <a:ext cx="701100" cy="9600"/>
          </a:xfrm>
          <a:prstGeom prst="straightConnector1">
            <a:avLst/>
          </a:prstGeom>
          <a:noFill/>
          <a:ln cap="flat" cmpd="sng" w="38100">
            <a:solidFill>
              <a:srgbClr val="000000"/>
            </a:solidFill>
            <a:prstDash val="solid"/>
            <a:round/>
            <a:headEnd len="med" w="med" type="none"/>
            <a:tailEnd len="med" w="med" type="triangle"/>
          </a:ln>
        </p:spPr>
      </p:cxnSp>
      <p:grpSp>
        <p:nvGrpSpPr>
          <p:cNvPr id="230" name="Google Shape;230;p28"/>
          <p:cNvGrpSpPr/>
          <p:nvPr/>
        </p:nvGrpSpPr>
        <p:grpSpPr>
          <a:xfrm>
            <a:off x="651141" y="2016442"/>
            <a:ext cx="1366123" cy="1110608"/>
            <a:chOff x="816220" y="2369867"/>
            <a:chExt cx="1053457" cy="1110608"/>
          </a:xfrm>
        </p:grpSpPr>
        <p:sp>
          <p:nvSpPr>
            <p:cNvPr id="231" name="Google Shape;231;p28"/>
            <p:cNvSpPr/>
            <p:nvPr/>
          </p:nvSpPr>
          <p:spPr>
            <a:xfrm rot="479120">
              <a:off x="812231" y="2427017"/>
              <a:ext cx="822778"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8"/>
            <p:cNvSpPr txBox="1"/>
            <p:nvPr/>
          </p:nvSpPr>
          <p:spPr>
            <a:xfrm rot="-475954">
              <a:off x="1082153" y="2963833"/>
              <a:ext cx="726047" cy="47558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1/4”</a:t>
              </a:r>
              <a:endParaRPr/>
            </a:p>
          </p:txBody>
        </p:sp>
      </p:grpSp>
      <p:grpSp>
        <p:nvGrpSpPr>
          <p:cNvPr id="233" name="Google Shape;233;p28"/>
          <p:cNvGrpSpPr/>
          <p:nvPr/>
        </p:nvGrpSpPr>
        <p:grpSpPr>
          <a:xfrm rot="644415">
            <a:off x="5194309" y="2865786"/>
            <a:ext cx="1006642" cy="1169730"/>
            <a:chOff x="5898608" y="2452435"/>
            <a:chExt cx="879900" cy="1169700"/>
          </a:xfrm>
        </p:grpSpPr>
        <p:sp>
          <p:nvSpPr>
            <p:cNvPr id="234" name="Google Shape;234;p28"/>
            <p:cNvSpPr/>
            <p:nvPr/>
          </p:nvSpPr>
          <p:spPr>
            <a:xfrm rot="742756">
              <a:off x="5927143" y="2539175"/>
              <a:ext cx="822831" cy="996219"/>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8"/>
            <p:cNvSpPr txBox="1"/>
            <p:nvPr/>
          </p:nvSpPr>
          <p:spPr>
            <a:xfrm>
              <a:off x="6110400" y="3064425"/>
              <a:ext cx="668100" cy="5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1/4”</a:t>
              </a:r>
              <a:endParaRPr/>
            </a:p>
          </p:txBody>
        </p:sp>
      </p:grpSp>
      <p:grpSp>
        <p:nvGrpSpPr>
          <p:cNvPr id="236" name="Google Shape;236;p28"/>
          <p:cNvGrpSpPr/>
          <p:nvPr/>
        </p:nvGrpSpPr>
        <p:grpSpPr>
          <a:xfrm>
            <a:off x="7466750" y="0"/>
            <a:ext cx="1677300" cy="1268525"/>
            <a:chOff x="7466750" y="0"/>
            <a:chExt cx="1677300" cy="1268525"/>
          </a:xfrm>
        </p:grpSpPr>
        <p:pic>
          <p:nvPicPr>
            <p:cNvPr id="237" name="Google Shape;237;p28"/>
            <p:cNvPicPr preferRelativeResize="0"/>
            <p:nvPr/>
          </p:nvPicPr>
          <p:blipFill>
            <a:blip r:embed="rId7">
              <a:alphaModFix/>
            </a:blip>
            <a:stretch>
              <a:fillRect/>
            </a:stretch>
          </p:blipFill>
          <p:spPr>
            <a:xfrm>
              <a:off x="7466800" y="0"/>
              <a:ext cx="1677200" cy="917225"/>
            </a:xfrm>
            <a:prstGeom prst="rect">
              <a:avLst/>
            </a:prstGeom>
            <a:noFill/>
            <a:ln>
              <a:noFill/>
            </a:ln>
          </p:spPr>
        </p:pic>
        <p:sp>
          <p:nvSpPr>
            <p:cNvPr id="238" name="Google Shape;238;p28"/>
            <p:cNvSpPr txBox="1"/>
            <p:nvPr/>
          </p:nvSpPr>
          <p:spPr>
            <a:xfrm>
              <a:off x="7466750" y="843075"/>
              <a:ext cx="1677300" cy="2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t>Ruler to scale in regular view</a:t>
              </a:r>
              <a:endParaRPr sz="900"/>
            </a:p>
          </p:txBody>
        </p:sp>
        <p:sp>
          <p:nvSpPr>
            <p:cNvPr id="239" name="Google Shape;239;p28"/>
            <p:cNvSpPr txBox="1"/>
            <p:nvPr/>
          </p:nvSpPr>
          <p:spPr>
            <a:xfrm>
              <a:off x="7856250" y="194225"/>
              <a:ext cx="1034100" cy="10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highlight>
                    <a:srgbClr val="FFFF00"/>
                  </a:highlight>
                </a:rPr>
                <a:t>¼ </a:t>
              </a:r>
              <a:endParaRPr sz="2000">
                <a:highlight>
                  <a:srgbClr val="FFFF00"/>
                </a:highlight>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9"/>
          <p:cNvPicPr preferRelativeResize="0"/>
          <p:nvPr/>
        </p:nvPicPr>
        <p:blipFill>
          <a:blip r:embed="rId3">
            <a:alphaModFix/>
          </a:blip>
          <a:stretch>
            <a:fillRect/>
          </a:stretch>
        </p:blipFill>
        <p:spPr>
          <a:xfrm>
            <a:off x="311699" y="1152475"/>
            <a:ext cx="3730700" cy="3426300"/>
          </a:xfrm>
          <a:prstGeom prst="rect">
            <a:avLst/>
          </a:prstGeom>
          <a:noFill/>
          <a:ln>
            <a:noFill/>
          </a:ln>
        </p:spPr>
      </p:pic>
      <p:sp>
        <p:nvSpPr>
          <p:cNvPr id="245" name="Google Shape;245;p29"/>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46" name="Google Shape;246;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Twisting the 2 Stripped Wires and the Yellow Wire Copper Ends Together</a:t>
            </a:r>
            <a:endParaRPr sz="2000"/>
          </a:p>
        </p:txBody>
      </p:sp>
      <p:sp>
        <p:nvSpPr>
          <p:cNvPr id="247" name="Google Shape;247;p29"/>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248" name="Google Shape;248;p29"/>
          <p:cNvPicPr preferRelativeResize="0"/>
          <p:nvPr/>
        </p:nvPicPr>
        <p:blipFill>
          <a:blip r:embed="rId4">
            <a:alphaModFix/>
          </a:blip>
          <a:stretch>
            <a:fillRect/>
          </a:stretch>
        </p:blipFill>
        <p:spPr>
          <a:xfrm>
            <a:off x="5101600" y="1152475"/>
            <a:ext cx="3730700" cy="3426300"/>
          </a:xfrm>
          <a:prstGeom prst="rect">
            <a:avLst/>
          </a:prstGeom>
          <a:noFill/>
          <a:ln>
            <a:noFill/>
          </a:ln>
        </p:spPr>
      </p:pic>
      <p:pic>
        <p:nvPicPr>
          <p:cNvPr id="249" name="Google Shape;249;p29"/>
          <p:cNvPicPr preferRelativeResize="0"/>
          <p:nvPr/>
        </p:nvPicPr>
        <p:blipFill rotWithShape="1">
          <a:blip r:embed="rId5">
            <a:alphaModFix/>
          </a:blip>
          <a:srcRect b="0" l="23768" r="0" t="0"/>
          <a:stretch/>
        </p:blipFill>
        <p:spPr>
          <a:xfrm>
            <a:off x="311700" y="1152475"/>
            <a:ext cx="3730700" cy="3426300"/>
          </a:xfrm>
          <a:prstGeom prst="rect">
            <a:avLst/>
          </a:prstGeom>
          <a:noFill/>
          <a:ln>
            <a:noFill/>
          </a:ln>
        </p:spPr>
      </p:pic>
      <p:cxnSp>
        <p:nvCxnSpPr>
          <p:cNvPr id="250" name="Google Shape;250;p29"/>
          <p:cNvCxnSpPr>
            <a:stCxn id="249" idx="3"/>
            <a:endCxn id="248" idx="1"/>
          </p:cNvCxnSpPr>
          <p:nvPr/>
        </p:nvCxnSpPr>
        <p:spPr>
          <a:xfrm>
            <a:off x="4042400" y="2865625"/>
            <a:ext cx="1059300" cy="0"/>
          </a:xfrm>
          <a:prstGeom prst="straightConnector1">
            <a:avLst/>
          </a:prstGeom>
          <a:noFill/>
          <a:ln cap="flat" cmpd="sng" w="38100">
            <a:solidFill>
              <a:srgbClr val="000000"/>
            </a:solidFill>
            <a:prstDash val="solid"/>
            <a:round/>
            <a:headEnd len="med" w="med" type="none"/>
            <a:tailEnd len="med" w="med" type="triangle"/>
          </a:ln>
        </p:spPr>
      </p:cxnSp>
      <p:sp>
        <p:nvSpPr>
          <p:cNvPr id="251" name="Google Shape;251;p29"/>
          <p:cNvSpPr/>
          <p:nvPr/>
        </p:nvSpPr>
        <p:spPr>
          <a:xfrm rot="370445">
            <a:off x="832009" y="2570492"/>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9"/>
          <p:cNvSpPr/>
          <p:nvPr/>
        </p:nvSpPr>
        <p:spPr>
          <a:xfrm rot="370445">
            <a:off x="5614934" y="2570492"/>
            <a:ext cx="1062764"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0"/>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58" name="Google Shape;25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Soldering the Copper Ends of the 3 Intertwined Wires</a:t>
            </a:r>
            <a:endParaRPr sz="2300"/>
          </a:p>
          <a:p>
            <a:pPr indent="0" lvl="0" marL="0" rtl="0" algn="l">
              <a:spcBef>
                <a:spcPts val="0"/>
              </a:spcBef>
              <a:spcAft>
                <a:spcPts val="0"/>
              </a:spcAft>
              <a:buNone/>
            </a:pPr>
            <a:r>
              <a:t/>
            </a:r>
            <a:endParaRPr sz="2200"/>
          </a:p>
        </p:txBody>
      </p:sp>
      <p:sp>
        <p:nvSpPr>
          <p:cNvPr id="259" name="Google Shape;259;p30"/>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260" name="Google Shape;260;p30"/>
          <p:cNvCxnSpPr>
            <a:stCxn id="261" idx="3"/>
            <a:endCxn id="262"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263" name="Google Shape;263;p30"/>
          <p:cNvPicPr preferRelativeResize="0"/>
          <p:nvPr/>
        </p:nvPicPr>
        <p:blipFill rotWithShape="1">
          <a:blip r:embed="rId3">
            <a:alphaModFix/>
          </a:blip>
          <a:srcRect b="0" l="1719" r="0" t="0"/>
          <a:stretch/>
        </p:blipFill>
        <p:spPr>
          <a:xfrm>
            <a:off x="311700" y="1152475"/>
            <a:ext cx="3730700" cy="3426300"/>
          </a:xfrm>
          <a:prstGeom prst="rect">
            <a:avLst/>
          </a:prstGeom>
          <a:noFill/>
          <a:ln>
            <a:noFill/>
          </a:ln>
        </p:spPr>
      </p:pic>
      <p:pic>
        <p:nvPicPr>
          <p:cNvPr id="264" name="Google Shape;264;p30"/>
          <p:cNvPicPr preferRelativeResize="0"/>
          <p:nvPr/>
        </p:nvPicPr>
        <p:blipFill>
          <a:blip r:embed="rId4">
            <a:alphaModFix/>
          </a:blip>
          <a:stretch>
            <a:fillRect/>
          </a:stretch>
        </p:blipFill>
        <p:spPr>
          <a:xfrm>
            <a:off x="5101600" y="1152475"/>
            <a:ext cx="3730700" cy="3426300"/>
          </a:xfrm>
          <a:prstGeom prst="rect">
            <a:avLst/>
          </a:prstGeom>
          <a:noFill/>
          <a:ln>
            <a:noFill/>
          </a:ln>
        </p:spPr>
      </p:pic>
      <p:cxnSp>
        <p:nvCxnSpPr>
          <p:cNvPr id="265" name="Google Shape;265;p30"/>
          <p:cNvCxnSpPr/>
          <p:nvPr/>
        </p:nvCxnSpPr>
        <p:spPr>
          <a:xfrm>
            <a:off x="1665250" y="2148725"/>
            <a:ext cx="295500" cy="40200"/>
          </a:xfrm>
          <a:prstGeom prst="straightConnector1">
            <a:avLst/>
          </a:prstGeom>
          <a:noFill/>
          <a:ln cap="flat" cmpd="sng" w="19050">
            <a:solidFill>
              <a:srgbClr val="FF0000"/>
            </a:solidFill>
            <a:prstDash val="solid"/>
            <a:round/>
            <a:headEnd len="med" w="med" type="none"/>
            <a:tailEnd len="med" w="med" type="triangle"/>
          </a:ln>
        </p:spPr>
      </p:cxnSp>
      <p:cxnSp>
        <p:nvCxnSpPr>
          <p:cNvPr id="266" name="Google Shape;266;p30"/>
          <p:cNvCxnSpPr/>
          <p:nvPr/>
        </p:nvCxnSpPr>
        <p:spPr>
          <a:xfrm rot="10800000">
            <a:off x="2256150" y="2202450"/>
            <a:ext cx="228300" cy="53700"/>
          </a:xfrm>
          <a:prstGeom prst="straightConnector1">
            <a:avLst/>
          </a:prstGeom>
          <a:noFill/>
          <a:ln cap="flat" cmpd="sng" w="19050">
            <a:solidFill>
              <a:srgbClr val="FF0000"/>
            </a:solidFill>
            <a:prstDash val="solid"/>
            <a:round/>
            <a:headEnd len="med" w="med" type="none"/>
            <a:tailEnd len="med" w="med" type="triangle"/>
          </a:ln>
        </p:spPr>
      </p:cxnSp>
      <p:sp>
        <p:nvSpPr>
          <p:cNvPr id="267" name="Google Shape;267;p30"/>
          <p:cNvSpPr/>
          <p:nvPr/>
        </p:nvSpPr>
        <p:spPr>
          <a:xfrm rot="370474">
            <a:off x="1150939" y="1731150"/>
            <a:ext cx="1891070"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rot="369952">
            <a:off x="6645738" y="3000454"/>
            <a:ext cx="642416" cy="627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1"/>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74" name="Google Shape;27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Test the Toy with the Internal Switch </a:t>
            </a:r>
            <a:endParaRPr sz="2200"/>
          </a:p>
        </p:txBody>
      </p:sp>
      <p:sp>
        <p:nvSpPr>
          <p:cNvPr id="275" name="Google Shape;275;p31"/>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276" name="Google Shape;276;p31"/>
          <p:cNvPicPr preferRelativeResize="0"/>
          <p:nvPr/>
        </p:nvPicPr>
        <p:blipFill>
          <a:blip r:embed="rId3">
            <a:alphaModFix/>
          </a:blip>
          <a:stretch>
            <a:fillRect/>
          </a:stretch>
        </p:blipFill>
        <p:spPr>
          <a:xfrm>
            <a:off x="3433763" y="1152541"/>
            <a:ext cx="2266950" cy="3426175"/>
          </a:xfrm>
          <a:prstGeom prst="rect">
            <a:avLst/>
          </a:prstGeom>
          <a:noFill/>
          <a:ln>
            <a:noFill/>
          </a:ln>
        </p:spPr>
      </p:pic>
      <p:pic>
        <p:nvPicPr>
          <p:cNvPr id="277" name="Google Shape;277;p31"/>
          <p:cNvPicPr preferRelativeResize="0"/>
          <p:nvPr/>
        </p:nvPicPr>
        <p:blipFill rotWithShape="1">
          <a:blip r:embed="rId4">
            <a:alphaModFix/>
          </a:blip>
          <a:srcRect b="0" l="0" r="0" t="11441"/>
          <a:stretch/>
        </p:blipFill>
        <p:spPr>
          <a:xfrm>
            <a:off x="6584400" y="1152475"/>
            <a:ext cx="2247900" cy="3426300"/>
          </a:xfrm>
          <a:prstGeom prst="rect">
            <a:avLst/>
          </a:prstGeom>
          <a:noFill/>
          <a:ln>
            <a:noFill/>
          </a:ln>
        </p:spPr>
      </p:pic>
      <p:grpSp>
        <p:nvGrpSpPr>
          <p:cNvPr id="278" name="Google Shape;278;p31"/>
          <p:cNvGrpSpPr/>
          <p:nvPr/>
        </p:nvGrpSpPr>
        <p:grpSpPr>
          <a:xfrm>
            <a:off x="311700" y="1152424"/>
            <a:ext cx="2238375" cy="3426184"/>
            <a:chOff x="-2456187" y="1346375"/>
            <a:chExt cx="2238375" cy="3038475"/>
          </a:xfrm>
        </p:grpSpPr>
        <p:pic>
          <p:nvPicPr>
            <p:cNvPr id="279" name="Google Shape;279;p31"/>
            <p:cNvPicPr preferRelativeResize="0"/>
            <p:nvPr/>
          </p:nvPicPr>
          <p:blipFill>
            <a:blip r:embed="rId5">
              <a:alphaModFix/>
            </a:blip>
            <a:stretch>
              <a:fillRect/>
            </a:stretch>
          </p:blipFill>
          <p:spPr>
            <a:xfrm>
              <a:off x="-2456187" y="1346375"/>
              <a:ext cx="2238375" cy="3038475"/>
            </a:xfrm>
            <a:prstGeom prst="rect">
              <a:avLst/>
            </a:prstGeom>
            <a:noFill/>
            <a:ln>
              <a:noFill/>
            </a:ln>
          </p:spPr>
        </p:pic>
        <p:sp>
          <p:nvSpPr>
            <p:cNvPr id="280" name="Google Shape;280;p31"/>
            <p:cNvSpPr txBox="1"/>
            <p:nvPr/>
          </p:nvSpPr>
          <p:spPr>
            <a:xfrm>
              <a:off x="-1839825" y="3035075"/>
              <a:ext cx="564000" cy="6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On</a:t>
              </a:r>
              <a:endParaRPr/>
            </a:p>
          </p:txBody>
        </p:sp>
      </p:grpSp>
      <p:cxnSp>
        <p:nvCxnSpPr>
          <p:cNvPr id="281" name="Google Shape;281;p31"/>
          <p:cNvCxnSpPr>
            <a:stCxn id="279" idx="3"/>
            <a:endCxn id="276" idx="1"/>
          </p:cNvCxnSpPr>
          <p:nvPr/>
        </p:nvCxnSpPr>
        <p:spPr>
          <a:xfrm>
            <a:off x="2550075" y="2865516"/>
            <a:ext cx="883800" cy="0"/>
          </a:xfrm>
          <a:prstGeom prst="straightConnector1">
            <a:avLst/>
          </a:prstGeom>
          <a:noFill/>
          <a:ln cap="flat" cmpd="sng" w="38100">
            <a:solidFill>
              <a:srgbClr val="000000"/>
            </a:solidFill>
            <a:prstDash val="solid"/>
            <a:round/>
            <a:headEnd len="med" w="med" type="none"/>
            <a:tailEnd len="med" w="med" type="triangle"/>
          </a:ln>
        </p:spPr>
      </p:cxnSp>
      <p:cxnSp>
        <p:nvCxnSpPr>
          <p:cNvPr id="282" name="Google Shape;282;p31"/>
          <p:cNvCxnSpPr>
            <a:stCxn id="276" idx="3"/>
            <a:endCxn id="277" idx="1"/>
          </p:cNvCxnSpPr>
          <p:nvPr/>
        </p:nvCxnSpPr>
        <p:spPr>
          <a:xfrm>
            <a:off x="5700713" y="2865628"/>
            <a:ext cx="883800" cy="0"/>
          </a:xfrm>
          <a:prstGeom prst="straightConnector1">
            <a:avLst/>
          </a:prstGeom>
          <a:noFill/>
          <a:ln cap="flat" cmpd="sng" w="38100">
            <a:solidFill>
              <a:srgbClr val="000000"/>
            </a:solidFill>
            <a:prstDash val="solid"/>
            <a:round/>
            <a:headEnd len="med" w="med" type="none"/>
            <a:tailEnd len="med" w="med" type="triangle"/>
          </a:ln>
        </p:spPr>
      </p:cxnSp>
      <p:grpSp>
        <p:nvGrpSpPr>
          <p:cNvPr id="283" name="Google Shape;283;p31"/>
          <p:cNvGrpSpPr/>
          <p:nvPr/>
        </p:nvGrpSpPr>
        <p:grpSpPr>
          <a:xfrm>
            <a:off x="7217376" y="2490485"/>
            <a:ext cx="981924" cy="750302"/>
            <a:chOff x="-1835499" y="1334060"/>
            <a:chExt cx="981924" cy="750302"/>
          </a:xfrm>
        </p:grpSpPr>
        <p:sp>
          <p:nvSpPr>
            <p:cNvPr id="284" name="Google Shape;284;p31"/>
            <p:cNvSpPr/>
            <p:nvPr/>
          </p:nvSpPr>
          <p:spPr>
            <a:xfrm rot="-2700000">
              <a:off x="-1678656" y="1628599"/>
              <a:ext cx="89986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1"/>
            <p:cNvSpPr/>
            <p:nvPr/>
          </p:nvSpPr>
          <p:spPr>
            <a:xfrm rot="2700000">
              <a:off x="-1848646" y="1777401"/>
              <a:ext cx="47899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2"/>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91" name="Google Shape;29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Test the Toy with an External Switch</a:t>
            </a:r>
            <a:endParaRPr sz="2200"/>
          </a:p>
        </p:txBody>
      </p:sp>
      <p:sp>
        <p:nvSpPr>
          <p:cNvPr id="292" name="Google Shape;292;p32"/>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293" name="Google Shape;293;p32"/>
          <p:cNvPicPr preferRelativeResize="0"/>
          <p:nvPr/>
        </p:nvPicPr>
        <p:blipFill>
          <a:blip r:embed="rId3">
            <a:alphaModFix/>
          </a:blip>
          <a:stretch>
            <a:fillRect/>
          </a:stretch>
        </p:blipFill>
        <p:spPr>
          <a:xfrm>
            <a:off x="3467100" y="1152539"/>
            <a:ext cx="2219325" cy="3426175"/>
          </a:xfrm>
          <a:prstGeom prst="rect">
            <a:avLst/>
          </a:prstGeom>
          <a:noFill/>
          <a:ln>
            <a:noFill/>
          </a:ln>
        </p:spPr>
      </p:pic>
      <p:pic>
        <p:nvPicPr>
          <p:cNvPr id="294" name="Google Shape;294;p32"/>
          <p:cNvPicPr preferRelativeResize="0"/>
          <p:nvPr/>
        </p:nvPicPr>
        <p:blipFill>
          <a:blip r:embed="rId4">
            <a:alphaModFix/>
          </a:blip>
          <a:stretch>
            <a:fillRect/>
          </a:stretch>
        </p:blipFill>
        <p:spPr>
          <a:xfrm>
            <a:off x="6603450" y="1152427"/>
            <a:ext cx="2228850" cy="3426175"/>
          </a:xfrm>
          <a:prstGeom prst="rect">
            <a:avLst/>
          </a:prstGeom>
          <a:noFill/>
          <a:ln>
            <a:noFill/>
          </a:ln>
        </p:spPr>
      </p:pic>
      <p:grpSp>
        <p:nvGrpSpPr>
          <p:cNvPr id="295" name="Google Shape;295;p32"/>
          <p:cNvGrpSpPr/>
          <p:nvPr/>
        </p:nvGrpSpPr>
        <p:grpSpPr>
          <a:xfrm>
            <a:off x="311700" y="1152424"/>
            <a:ext cx="2238375" cy="3426184"/>
            <a:chOff x="-2456187" y="1346375"/>
            <a:chExt cx="2238375" cy="3038475"/>
          </a:xfrm>
        </p:grpSpPr>
        <p:pic>
          <p:nvPicPr>
            <p:cNvPr id="296" name="Google Shape;296;p32"/>
            <p:cNvPicPr preferRelativeResize="0"/>
            <p:nvPr/>
          </p:nvPicPr>
          <p:blipFill>
            <a:blip r:embed="rId5">
              <a:alphaModFix/>
            </a:blip>
            <a:stretch>
              <a:fillRect/>
            </a:stretch>
          </p:blipFill>
          <p:spPr>
            <a:xfrm>
              <a:off x="-2456187" y="1346375"/>
              <a:ext cx="2238375" cy="3038475"/>
            </a:xfrm>
            <a:prstGeom prst="rect">
              <a:avLst/>
            </a:prstGeom>
            <a:noFill/>
            <a:ln>
              <a:noFill/>
            </a:ln>
          </p:spPr>
        </p:pic>
        <p:sp>
          <p:nvSpPr>
            <p:cNvPr id="297" name="Google Shape;297;p32"/>
            <p:cNvSpPr txBox="1"/>
            <p:nvPr/>
          </p:nvSpPr>
          <p:spPr>
            <a:xfrm>
              <a:off x="-1839825" y="3035075"/>
              <a:ext cx="564000" cy="6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O</a:t>
              </a:r>
              <a:r>
                <a:rPr lang="en-GB"/>
                <a:t>n</a:t>
              </a:r>
              <a:endParaRPr/>
            </a:p>
          </p:txBody>
        </p:sp>
      </p:grpSp>
      <p:cxnSp>
        <p:nvCxnSpPr>
          <p:cNvPr id="298" name="Google Shape;298;p32"/>
          <p:cNvCxnSpPr>
            <a:stCxn id="296" idx="3"/>
            <a:endCxn id="293" idx="1"/>
          </p:cNvCxnSpPr>
          <p:nvPr/>
        </p:nvCxnSpPr>
        <p:spPr>
          <a:xfrm>
            <a:off x="2550075" y="2865516"/>
            <a:ext cx="917100" cy="0"/>
          </a:xfrm>
          <a:prstGeom prst="straightConnector1">
            <a:avLst/>
          </a:prstGeom>
          <a:noFill/>
          <a:ln cap="flat" cmpd="sng" w="38100">
            <a:solidFill>
              <a:srgbClr val="000000"/>
            </a:solidFill>
            <a:prstDash val="solid"/>
            <a:round/>
            <a:headEnd len="med" w="med" type="none"/>
            <a:tailEnd len="med" w="med" type="triangle"/>
          </a:ln>
        </p:spPr>
      </p:cxnSp>
      <p:cxnSp>
        <p:nvCxnSpPr>
          <p:cNvPr id="299" name="Google Shape;299;p32"/>
          <p:cNvCxnSpPr>
            <a:stCxn id="293" idx="3"/>
            <a:endCxn id="294" idx="1"/>
          </p:cNvCxnSpPr>
          <p:nvPr/>
        </p:nvCxnSpPr>
        <p:spPr>
          <a:xfrm>
            <a:off x="5686425" y="2865626"/>
            <a:ext cx="917100" cy="0"/>
          </a:xfrm>
          <a:prstGeom prst="straightConnector1">
            <a:avLst/>
          </a:prstGeom>
          <a:noFill/>
          <a:ln cap="flat" cmpd="sng" w="38100">
            <a:solidFill>
              <a:srgbClr val="000000"/>
            </a:solidFill>
            <a:prstDash val="solid"/>
            <a:round/>
            <a:headEnd len="med" w="med" type="none"/>
            <a:tailEnd len="med" w="med" type="triangle"/>
          </a:ln>
        </p:spPr>
      </p:cxnSp>
      <p:grpSp>
        <p:nvGrpSpPr>
          <p:cNvPr id="300" name="Google Shape;300;p32"/>
          <p:cNvGrpSpPr/>
          <p:nvPr/>
        </p:nvGrpSpPr>
        <p:grpSpPr>
          <a:xfrm>
            <a:off x="7217376" y="2490485"/>
            <a:ext cx="981924" cy="750302"/>
            <a:chOff x="-1835499" y="1334060"/>
            <a:chExt cx="981924" cy="750302"/>
          </a:xfrm>
        </p:grpSpPr>
        <p:sp>
          <p:nvSpPr>
            <p:cNvPr id="301" name="Google Shape;301;p32"/>
            <p:cNvSpPr/>
            <p:nvPr/>
          </p:nvSpPr>
          <p:spPr>
            <a:xfrm rot="-2700000">
              <a:off x="-1678656" y="1628599"/>
              <a:ext cx="89986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2"/>
            <p:cNvSpPr/>
            <p:nvPr/>
          </p:nvSpPr>
          <p:spPr>
            <a:xfrm rot="2700000">
              <a:off x="-1848646" y="1777401"/>
              <a:ext cx="47899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08" name="Google Shape;30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Covering up the Solder Points with Electrical Tape</a:t>
            </a:r>
            <a:endParaRPr sz="2200"/>
          </a:p>
        </p:txBody>
      </p:sp>
      <p:sp>
        <p:nvSpPr>
          <p:cNvPr id="309" name="Google Shape;309;p33"/>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310" name="Google Shape;310;p33"/>
          <p:cNvPicPr preferRelativeResize="0"/>
          <p:nvPr/>
        </p:nvPicPr>
        <p:blipFill>
          <a:blip r:embed="rId3">
            <a:alphaModFix/>
          </a:blip>
          <a:stretch>
            <a:fillRect/>
          </a:stretch>
        </p:blipFill>
        <p:spPr>
          <a:xfrm>
            <a:off x="311700" y="1152475"/>
            <a:ext cx="1915850" cy="3426300"/>
          </a:xfrm>
          <a:prstGeom prst="rect">
            <a:avLst/>
          </a:prstGeom>
          <a:noFill/>
          <a:ln>
            <a:noFill/>
          </a:ln>
        </p:spPr>
      </p:pic>
      <p:pic>
        <p:nvPicPr>
          <p:cNvPr id="311" name="Google Shape;311;p33"/>
          <p:cNvPicPr preferRelativeResize="0"/>
          <p:nvPr/>
        </p:nvPicPr>
        <p:blipFill>
          <a:blip r:embed="rId4">
            <a:alphaModFix/>
          </a:blip>
          <a:stretch>
            <a:fillRect/>
          </a:stretch>
        </p:blipFill>
        <p:spPr>
          <a:xfrm>
            <a:off x="2512350" y="1152475"/>
            <a:ext cx="1915850" cy="3426300"/>
          </a:xfrm>
          <a:prstGeom prst="rect">
            <a:avLst/>
          </a:prstGeom>
          <a:noFill/>
          <a:ln>
            <a:noFill/>
          </a:ln>
        </p:spPr>
      </p:pic>
      <p:pic>
        <p:nvPicPr>
          <p:cNvPr id="312" name="Google Shape;312;p33"/>
          <p:cNvPicPr preferRelativeResize="0"/>
          <p:nvPr/>
        </p:nvPicPr>
        <p:blipFill>
          <a:blip r:embed="rId5">
            <a:alphaModFix/>
          </a:blip>
          <a:stretch>
            <a:fillRect/>
          </a:stretch>
        </p:blipFill>
        <p:spPr>
          <a:xfrm>
            <a:off x="4713000" y="1152475"/>
            <a:ext cx="1915850" cy="3426300"/>
          </a:xfrm>
          <a:prstGeom prst="rect">
            <a:avLst/>
          </a:prstGeom>
          <a:noFill/>
          <a:ln>
            <a:noFill/>
          </a:ln>
        </p:spPr>
      </p:pic>
      <p:pic>
        <p:nvPicPr>
          <p:cNvPr id="313" name="Google Shape;313;p33"/>
          <p:cNvPicPr preferRelativeResize="0"/>
          <p:nvPr/>
        </p:nvPicPr>
        <p:blipFill>
          <a:blip r:embed="rId6">
            <a:alphaModFix/>
          </a:blip>
          <a:stretch>
            <a:fillRect/>
          </a:stretch>
        </p:blipFill>
        <p:spPr>
          <a:xfrm>
            <a:off x="6916450" y="1152475"/>
            <a:ext cx="1915850" cy="3426300"/>
          </a:xfrm>
          <a:prstGeom prst="rect">
            <a:avLst/>
          </a:prstGeom>
          <a:noFill/>
          <a:ln>
            <a:noFill/>
          </a:ln>
        </p:spPr>
      </p:pic>
      <p:cxnSp>
        <p:nvCxnSpPr>
          <p:cNvPr id="314" name="Google Shape;314;p33"/>
          <p:cNvCxnSpPr>
            <a:stCxn id="310" idx="3"/>
            <a:endCxn id="311" idx="1"/>
          </p:cNvCxnSpPr>
          <p:nvPr/>
        </p:nvCxnSpPr>
        <p:spPr>
          <a:xfrm>
            <a:off x="2227550" y="2865625"/>
            <a:ext cx="284700" cy="0"/>
          </a:xfrm>
          <a:prstGeom prst="straightConnector1">
            <a:avLst/>
          </a:prstGeom>
          <a:noFill/>
          <a:ln cap="flat" cmpd="sng" w="19050">
            <a:solidFill>
              <a:srgbClr val="000000"/>
            </a:solidFill>
            <a:prstDash val="solid"/>
            <a:round/>
            <a:headEnd len="med" w="med" type="none"/>
            <a:tailEnd len="med" w="med" type="triangle"/>
          </a:ln>
        </p:spPr>
      </p:cxnSp>
      <p:cxnSp>
        <p:nvCxnSpPr>
          <p:cNvPr id="315" name="Google Shape;315;p33"/>
          <p:cNvCxnSpPr>
            <a:stCxn id="311" idx="3"/>
            <a:endCxn id="312" idx="1"/>
          </p:cNvCxnSpPr>
          <p:nvPr/>
        </p:nvCxnSpPr>
        <p:spPr>
          <a:xfrm>
            <a:off x="4428200" y="2865625"/>
            <a:ext cx="284700" cy="0"/>
          </a:xfrm>
          <a:prstGeom prst="straightConnector1">
            <a:avLst/>
          </a:prstGeom>
          <a:noFill/>
          <a:ln cap="flat" cmpd="sng" w="19050">
            <a:solidFill>
              <a:srgbClr val="000000"/>
            </a:solidFill>
            <a:prstDash val="solid"/>
            <a:round/>
            <a:headEnd len="med" w="med" type="none"/>
            <a:tailEnd len="med" w="med" type="triangle"/>
          </a:ln>
        </p:spPr>
      </p:cxnSp>
      <p:cxnSp>
        <p:nvCxnSpPr>
          <p:cNvPr id="316" name="Google Shape;316;p33"/>
          <p:cNvCxnSpPr>
            <a:stCxn id="312" idx="3"/>
            <a:endCxn id="313" idx="1"/>
          </p:cNvCxnSpPr>
          <p:nvPr/>
        </p:nvCxnSpPr>
        <p:spPr>
          <a:xfrm>
            <a:off x="6628850" y="2865625"/>
            <a:ext cx="287700" cy="0"/>
          </a:xfrm>
          <a:prstGeom prst="straightConnector1">
            <a:avLst/>
          </a:prstGeom>
          <a:noFill/>
          <a:ln cap="flat" cmpd="sng" w="19050">
            <a:solidFill>
              <a:srgbClr val="00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4"/>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22" name="Google Shape;32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Making a Knot in the Cable and Inserting the Wires Back into the Toy</a:t>
            </a:r>
            <a:endParaRPr sz="2000"/>
          </a:p>
        </p:txBody>
      </p:sp>
      <p:sp>
        <p:nvSpPr>
          <p:cNvPr id="323" name="Google Shape;323;p34"/>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324" name="Google Shape;324;p34"/>
          <p:cNvCxnSpPr>
            <a:stCxn id="325" idx="3"/>
            <a:endCxn id="326"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327" name="Google Shape;327;p34"/>
          <p:cNvPicPr preferRelativeResize="0"/>
          <p:nvPr/>
        </p:nvPicPr>
        <p:blipFill>
          <a:blip r:embed="rId3">
            <a:alphaModFix/>
          </a:blip>
          <a:stretch>
            <a:fillRect/>
          </a:stretch>
        </p:blipFill>
        <p:spPr>
          <a:xfrm>
            <a:off x="292775" y="1147700"/>
            <a:ext cx="3730700" cy="3426300"/>
          </a:xfrm>
          <a:prstGeom prst="rect">
            <a:avLst/>
          </a:prstGeom>
          <a:noFill/>
          <a:ln>
            <a:noFill/>
          </a:ln>
        </p:spPr>
      </p:pic>
      <p:pic>
        <p:nvPicPr>
          <p:cNvPr id="328" name="Google Shape;328;p34"/>
          <p:cNvPicPr preferRelativeResize="0"/>
          <p:nvPr/>
        </p:nvPicPr>
        <p:blipFill>
          <a:blip r:embed="rId4">
            <a:alphaModFix/>
          </a:blip>
          <a:stretch>
            <a:fillRect/>
          </a:stretch>
        </p:blipFill>
        <p:spPr>
          <a:xfrm>
            <a:off x="5101599" y="1127175"/>
            <a:ext cx="3730700" cy="345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ph idx="1" type="body"/>
          </p:nvPr>
        </p:nvSpPr>
        <p:spPr>
          <a:xfrm>
            <a:off x="311700" y="950600"/>
            <a:ext cx="8520600" cy="3990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Char char="●"/>
            </a:pPr>
            <a:r>
              <a:rPr lang="en-GB" sz="1600">
                <a:solidFill>
                  <a:srgbClr val="000000"/>
                </a:solidFill>
              </a:rPr>
              <a:t>This presentation includes the general procedure and a </a:t>
            </a:r>
            <a:r>
              <a:rPr lang="en-GB" sz="1600">
                <a:solidFill>
                  <a:srgbClr val="000000"/>
                </a:solidFill>
              </a:rPr>
              <a:t>visually </a:t>
            </a:r>
            <a:r>
              <a:rPr lang="en-GB" sz="1600">
                <a:solidFill>
                  <a:srgbClr val="000000"/>
                </a:solidFill>
              </a:rPr>
              <a:t>detailed step by step set of instructions of how to adapt the basic battery operated plush toy</a:t>
            </a:r>
            <a:endParaRPr>
              <a:solidFill>
                <a:srgbClr val="000000"/>
              </a:solidFill>
            </a:endParaRPr>
          </a:p>
          <a:p>
            <a:pPr indent="0" lvl="0" marL="0" rtl="0" algn="l">
              <a:spcBef>
                <a:spcPts val="1600"/>
              </a:spcBef>
              <a:spcAft>
                <a:spcPts val="0"/>
              </a:spcAft>
              <a:buNone/>
            </a:pPr>
            <a:r>
              <a:t/>
            </a:r>
            <a:endParaRPr sz="1600">
              <a:solidFill>
                <a:srgbClr val="000000"/>
              </a:solidFill>
            </a:endParaRPr>
          </a:p>
          <a:p>
            <a:pPr indent="-330200" lvl="0" marL="457200" rtl="0" algn="l">
              <a:spcBef>
                <a:spcPts val="1600"/>
              </a:spcBef>
              <a:spcAft>
                <a:spcPts val="0"/>
              </a:spcAft>
              <a:buClr>
                <a:srgbClr val="000000"/>
              </a:buClr>
              <a:buSzPts val="1600"/>
              <a:buChar char="●"/>
            </a:pPr>
            <a:r>
              <a:rPr lang="en-GB" sz="1600">
                <a:solidFill>
                  <a:srgbClr val="000000"/>
                </a:solidFill>
              </a:rPr>
              <a:t>In this presentation, at the bottom of each slide, there are additional typed instructions for the adaptation process that can be found in the </a:t>
            </a:r>
            <a:r>
              <a:rPr b="1" lang="en-GB" sz="1600">
                <a:solidFill>
                  <a:srgbClr val="000000"/>
                </a:solidFill>
              </a:rPr>
              <a:t>speaker notes </a:t>
            </a:r>
            <a:r>
              <a:rPr lang="en-GB" sz="1600">
                <a:solidFill>
                  <a:srgbClr val="000000"/>
                </a:solidFill>
              </a:rPr>
              <a:t>(see speaker notes for this slide as an example)</a:t>
            </a:r>
            <a:endParaRPr sz="1600">
              <a:solidFill>
                <a:srgbClr val="000000"/>
              </a:solidFill>
            </a:endParaRPr>
          </a:p>
          <a:p>
            <a:pPr indent="-317500" lvl="1" marL="914400" rtl="0" algn="l">
              <a:spcBef>
                <a:spcPts val="0"/>
              </a:spcBef>
              <a:spcAft>
                <a:spcPts val="0"/>
              </a:spcAft>
              <a:buClr>
                <a:srgbClr val="000000"/>
              </a:buClr>
              <a:buSzPts val="1400"/>
              <a:buChar char="○"/>
            </a:pPr>
            <a:r>
              <a:rPr lang="en-GB">
                <a:solidFill>
                  <a:srgbClr val="000000"/>
                </a:solidFill>
              </a:rPr>
              <a:t>All typed instructions from the speaker notes can be found in </a:t>
            </a:r>
            <a:r>
              <a:rPr lang="en-GB" u="sng">
                <a:solidFill>
                  <a:schemeClr val="hlink"/>
                </a:solidFill>
                <a:hlinkClick r:id="rId3"/>
              </a:rPr>
              <a:t>this document </a:t>
            </a:r>
            <a:endParaRPr sz="1600">
              <a:solidFill>
                <a:srgbClr val="000000"/>
              </a:solidFill>
            </a:endParaRPr>
          </a:p>
          <a:p>
            <a:pPr indent="0" lvl="0" marL="0" rtl="0" algn="l">
              <a:spcBef>
                <a:spcPts val="1600"/>
              </a:spcBef>
              <a:spcAft>
                <a:spcPts val="0"/>
              </a:spcAft>
              <a:buNone/>
            </a:pPr>
            <a:r>
              <a:t/>
            </a:r>
            <a:endParaRPr sz="1600">
              <a:solidFill>
                <a:srgbClr val="000000"/>
              </a:solidFill>
            </a:endParaRPr>
          </a:p>
          <a:p>
            <a:pPr indent="-330200" lvl="0" marL="457200" rtl="0" algn="l">
              <a:spcBef>
                <a:spcPts val="1600"/>
              </a:spcBef>
              <a:spcAft>
                <a:spcPts val="0"/>
              </a:spcAft>
              <a:buClr>
                <a:srgbClr val="000000"/>
              </a:buClr>
              <a:buSzPts val="1600"/>
              <a:buChar char="●"/>
            </a:pPr>
            <a:r>
              <a:rPr lang="en-GB" sz="1600">
                <a:solidFill>
                  <a:srgbClr val="000000"/>
                </a:solidFill>
              </a:rPr>
              <a:t>This presentation was made by Big Red APDI (contact bigredapdi@gmail.com)</a:t>
            </a:r>
            <a:endParaRPr sz="1600">
              <a:solidFill>
                <a:srgbClr val="000000"/>
              </a:solidFill>
            </a:endParaRPr>
          </a:p>
        </p:txBody>
      </p:sp>
      <p:sp>
        <p:nvSpPr>
          <p:cNvPr id="76" name="Google Shape;7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Intro</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5"/>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34" name="Google Shape;33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300"/>
              <a:t>Sewing the Ripped Seam and Sewing the Knot to the Fabric</a:t>
            </a:r>
            <a:endParaRPr sz="2200"/>
          </a:p>
        </p:txBody>
      </p:sp>
      <p:sp>
        <p:nvSpPr>
          <p:cNvPr id="335" name="Google Shape;335;p35"/>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336" name="Google Shape;336;p35"/>
          <p:cNvPicPr preferRelativeResize="0"/>
          <p:nvPr/>
        </p:nvPicPr>
        <p:blipFill rotWithShape="1">
          <a:blip r:embed="rId3">
            <a:alphaModFix/>
          </a:blip>
          <a:srcRect b="0" l="12780" r="12217" t="0"/>
          <a:stretch/>
        </p:blipFill>
        <p:spPr>
          <a:xfrm>
            <a:off x="311700" y="1152475"/>
            <a:ext cx="1741525" cy="3426300"/>
          </a:xfrm>
          <a:prstGeom prst="rect">
            <a:avLst/>
          </a:prstGeom>
          <a:noFill/>
          <a:ln>
            <a:noFill/>
          </a:ln>
        </p:spPr>
      </p:pic>
      <p:pic>
        <p:nvPicPr>
          <p:cNvPr id="337" name="Google Shape;337;p35"/>
          <p:cNvPicPr preferRelativeResize="0"/>
          <p:nvPr/>
        </p:nvPicPr>
        <p:blipFill>
          <a:blip r:embed="rId4">
            <a:alphaModFix/>
          </a:blip>
          <a:stretch>
            <a:fillRect/>
          </a:stretch>
        </p:blipFill>
        <p:spPr>
          <a:xfrm>
            <a:off x="7090775" y="1152475"/>
            <a:ext cx="1741525" cy="3426300"/>
          </a:xfrm>
          <a:prstGeom prst="rect">
            <a:avLst/>
          </a:prstGeom>
          <a:noFill/>
          <a:ln>
            <a:noFill/>
          </a:ln>
        </p:spPr>
      </p:pic>
      <p:pic>
        <p:nvPicPr>
          <p:cNvPr id="338" name="Google Shape;338;p35"/>
          <p:cNvPicPr preferRelativeResize="0"/>
          <p:nvPr/>
        </p:nvPicPr>
        <p:blipFill rotWithShape="1">
          <a:blip r:embed="rId5">
            <a:alphaModFix/>
          </a:blip>
          <a:srcRect b="0" l="0" r="28181" t="0"/>
          <a:stretch/>
        </p:blipFill>
        <p:spPr>
          <a:xfrm>
            <a:off x="4807013" y="1152475"/>
            <a:ext cx="1741522" cy="3426298"/>
          </a:xfrm>
          <a:prstGeom prst="rect">
            <a:avLst/>
          </a:prstGeom>
          <a:noFill/>
          <a:ln>
            <a:noFill/>
          </a:ln>
        </p:spPr>
      </p:pic>
      <p:pic>
        <p:nvPicPr>
          <p:cNvPr id="339" name="Google Shape;339;p35"/>
          <p:cNvPicPr preferRelativeResize="0"/>
          <p:nvPr/>
        </p:nvPicPr>
        <p:blipFill rotWithShape="1">
          <a:blip r:embed="rId6">
            <a:alphaModFix/>
          </a:blip>
          <a:srcRect b="0" l="23944" r="28452" t="47889"/>
          <a:stretch/>
        </p:blipFill>
        <p:spPr>
          <a:xfrm>
            <a:off x="2559362" y="1152475"/>
            <a:ext cx="1741522" cy="3426298"/>
          </a:xfrm>
          <a:prstGeom prst="rect">
            <a:avLst/>
          </a:prstGeom>
          <a:noFill/>
          <a:ln>
            <a:noFill/>
          </a:ln>
        </p:spPr>
      </p:pic>
      <p:cxnSp>
        <p:nvCxnSpPr>
          <p:cNvPr id="340" name="Google Shape;340;p35"/>
          <p:cNvCxnSpPr>
            <a:stCxn id="336" idx="3"/>
            <a:endCxn id="339" idx="1"/>
          </p:cNvCxnSpPr>
          <p:nvPr/>
        </p:nvCxnSpPr>
        <p:spPr>
          <a:xfrm>
            <a:off x="2053225" y="2865625"/>
            <a:ext cx="506100" cy="0"/>
          </a:xfrm>
          <a:prstGeom prst="straightConnector1">
            <a:avLst/>
          </a:prstGeom>
          <a:noFill/>
          <a:ln cap="flat" cmpd="sng" w="38100">
            <a:solidFill>
              <a:srgbClr val="000000"/>
            </a:solidFill>
            <a:prstDash val="solid"/>
            <a:round/>
            <a:headEnd len="med" w="med" type="none"/>
            <a:tailEnd len="med" w="med" type="triangle"/>
          </a:ln>
        </p:spPr>
      </p:cxnSp>
      <p:cxnSp>
        <p:nvCxnSpPr>
          <p:cNvPr id="341" name="Google Shape;341;p35"/>
          <p:cNvCxnSpPr>
            <a:stCxn id="339" idx="3"/>
            <a:endCxn id="338" idx="1"/>
          </p:cNvCxnSpPr>
          <p:nvPr/>
        </p:nvCxnSpPr>
        <p:spPr>
          <a:xfrm>
            <a:off x="4300884" y="2865624"/>
            <a:ext cx="506100" cy="0"/>
          </a:xfrm>
          <a:prstGeom prst="straightConnector1">
            <a:avLst/>
          </a:prstGeom>
          <a:noFill/>
          <a:ln cap="flat" cmpd="sng" w="38100">
            <a:solidFill>
              <a:srgbClr val="000000"/>
            </a:solidFill>
            <a:prstDash val="solid"/>
            <a:round/>
            <a:headEnd len="med" w="med" type="none"/>
            <a:tailEnd len="med" w="med" type="triangle"/>
          </a:ln>
        </p:spPr>
      </p:cxnSp>
      <p:cxnSp>
        <p:nvCxnSpPr>
          <p:cNvPr id="342" name="Google Shape;342;p35"/>
          <p:cNvCxnSpPr>
            <a:stCxn id="338" idx="3"/>
            <a:endCxn id="337" idx="1"/>
          </p:cNvCxnSpPr>
          <p:nvPr/>
        </p:nvCxnSpPr>
        <p:spPr>
          <a:xfrm>
            <a:off x="6548534" y="2865624"/>
            <a:ext cx="542100" cy="0"/>
          </a:xfrm>
          <a:prstGeom prst="straightConnector1">
            <a:avLst/>
          </a:prstGeom>
          <a:noFill/>
          <a:ln cap="flat" cmpd="sng" w="38100">
            <a:solidFill>
              <a:srgbClr val="000000"/>
            </a:solidFill>
            <a:prstDash val="solid"/>
            <a:round/>
            <a:headEnd len="med" w="med" type="none"/>
            <a:tailEnd len="med" w="med" type="triangle"/>
          </a:ln>
        </p:spPr>
      </p:cxnSp>
      <p:grpSp>
        <p:nvGrpSpPr>
          <p:cNvPr id="343" name="Google Shape;343;p35"/>
          <p:cNvGrpSpPr/>
          <p:nvPr/>
        </p:nvGrpSpPr>
        <p:grpSpPr>
          <a:xfrm>
            <a:off x="7470576" y="2490485"/>
            <a:ext cx="981924" cy="750302"/>
            <a:chOff x="-1835499" y="1334060"/>
            <a:chExt cx="981924" cy="750302"/>
          </a:xfrm>
        </p:grpSpPr>
        <p:sp>
          <p:nvSpPr>
            <p:cNvPr id="344" name="Google Shape;344;p35"/>
            <p:cNvSpPr/>
            <p:nvPr/>
          </p:nvSpPr>
          <p:spPr>
            <a:xfrm rot="-2700000">
              <a:off x="-1678656" y="1628599"/>
              <a:ext cx="89986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rot="2700000">
              <a:off x="-1848646" y="1777401"/>
              <a:ext cx="47899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35"/>
          <p:cNvSpPr/>
          <p:nvPr/>
        </p:nvSpPr>
        <p:spPr>
          <a:xfrm rot="370573">
            <a:off x="3408883" y="1822226"/>
            <a:ext cx="764035" cy="8376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6"/>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52" name="Google Shape;352;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Test the Finished Product Again</a:t>
            </a:r>
            <a:endParaRPr sz="2300"/>
          </a:p>
        </p:txBody>
      </p:sp>
      <p:sp>
        <p:nvSpPr>
          <p:cNvPr id="353" name="Google Shape;353;p36"/>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354" name="Google Shape;354;p36"/>
          <p:cNvPicPr preferRelativeResize="0"/>
          <p:nvPr/>
        </p:nvPicPr>
        <p:blipFill>
          <a:blip r:embed="rId3">
            <a:alphaModFix/>
          </a:blip>
          <a:stretch>
            <a:fillRect/>
          </a:stretch>
        </p:blipFill>
        <p:spPr>
          <a:xfrm>
            <a:off x="3300611" y="1152475"/>
            <a:ext cx="2542788" cy="3426300"/>
          </a:xfrm>
          <a:prstGeom prst="rect">
            <a:avLst/>
          </a:prstGeom>
          <a:noFill/>
          <a:ln>
            <a:noFill/>
          </a:ln>
        </p:spPr>
      </p:pic>
      <p:grpSp>
        <p:nvGrpSpPr>
          <p:cNvPr id="355" name="Google Shape;355;p36"/>
          <p:cNvGrpSpPr/>
          <p:nvPr/>
        </p:nvGrpSpPr>
        <p:grpSpPr>
          <a:xfrm>
            <a:off x="4081039" y="2490472"/>
            <a:ext cx="981924" cy="750302"/>
            <a:chOff x="-1835499" y="1334060"/>
            <a:chExt cx="981924" cy="750302"/>
          </a:xfrm>
        </p:grpSpPr>
        <p:sp>
          <p:nvSpPr>
            <p:cNvPr id="356" name="Google Shape;356;p36"/>
            <p:cNvSpPr/>
            <p:nvPr/>
          </p:nvSpPr>
          <p:spPr>
            <a:xfrm rot="-2700000">
              <a:off x="-1678656" y="1628599"/>
              <a:ext cx="89986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6"/>
            <p:cNvSpPr/>
            <p:nvPr/>
          </p:nvSpPr>
          <p:spPr>
            <a:xfrm rot="2700000">
              <a:off x="-1848646" y="1777401"/>
              <a:ext cx="478994" cy="161220"/>
            </a:xfrm>
            <a:prstGeom prst="rect">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Fixing Errors</a:t>
            </a:r>
            <a:endParaRPr sz="2400"/>
          </a:p>
        </p:txBody>
      </p:sp>
      <p:sp>
        <p:nvSpPr>
          <p:cNvPr id="363" name="Google Shape;363;p37"/>
          <p:cNvSpPr txBox="1"/>
          <p:nvPr>
            <p:ph idx="1" type="body"/>
          </p:nvPr>
        </p:nvSpPr>
        <p:spPr>
          <a:xfrm>
            <a:off x="311700" y="1152475"/>
            <a:ext cx="8520600" cy="5898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GB" sz="1500">
                <a:solidFill>
                  <a:schemeClr val="dk1"/>
                </a:solidFill>
              </a:rPr>
              <a:t>If the toy begins to turn on randomly without being activated by a switch, the most likely error is that the 2 solder connection points are coming in contact with each other </a:t>
            </a:r>
            <a:r>
              <a:rPr lang="en-GB" sz="1500">
                <a:solidFill>
                  <a:schemeClr val="dk1"/>
                </a:solidFill>
              </a:rPr>
              <a:t>(see slide 22)</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If the toy activates with only the interior switch but not the exterior switch, the most likely error is that the </a:t>
            </a:r>
            <a:r>
              <a:rPr lang="en-GB" sz="1500">
                <a:solidFill>
                  <a:schemeClr val="dk1"/>
                </a:solidFill>
              </a:rPr>
              <a:t>original</a:t>
            </a:r>
            <a:r>
              <a:rPr lang="en-GB" sz="1500">
                <a:solidFill>
                  <a:schemeClr val="dk1"/>
                </a:solidFill>
              </a:rPr>
              <a:t> 2 wires within the toy are properly connected but the 2 wires from the female cable are not connected to the circuit within the toy (see slides 4, 13-21)</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If the toy activates with only the exterior switch but not the interior switch, the most likely error is that the 2 wires from the female cable are properly attached to the 2 wires coming from the battery compartment in the toy and the 2 wires originally connecting to the switch in the toy are not connected in the circuit (see slides 4, 13-21 )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If the error doesn’t </a:t>
            </a:r>
            <a:r>
              <a:rPr lang="en-GB" sz="1500">
                <a:solidFill>
                  <a:schemeClr val="dk1"/>
                </a:solidFill>
              </a:rPr>
              <a:t>relate</a:t>
            </a:r>
            <a:r>
              <a:rPr lang="en-GB" sz="1500">
                <a:solidFill>
                  <a:schemeClr val="dk1"/>
                </a:solidFill>
              </a:rPr>
              <a:t> to any of the errors above and still doesn’t work, refer to each of the previous slides to carefully troubleshoot the error</a:t>
            </a:r>
            <a:endParaRPr sz="15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Closing remarks</a:t>
            </a:r>
            <a:endParaRPr b="1"/>
          </a:p>
        </p:txBody>
      </p:sp>
      <p:sp>
        <p:nvSpPr>
          <p:cNvPr id="369" name="Google Shape;369;p38"/>
          <p:cNvSpPr txBox="1"/>
          <p:nvPr>
            <p:ph idx="1" type="body"/>
          </p:nvPr>
        </p:nvSpPr>
        <p:spPr>
          <a:xfrm>
            <a:off x="311700" y="1152475"/>
            <a:ext cx="8520600" cy="324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If you enjoyed this presentation today and are interested in our cause or donating to our cause, please consider donating to our gift account (</a:t>
            </a:r>
            <a:r>
              <a:rPr lang="en-GB" u="sng">
                <a:solidFill>
                  <a:schemeClr val="hlink"/>
                </a:solidFill>
                <a:hlinkClick r:id="rId3"/>
              </a:rPr>
              <a:t>https://bigredapdi.wixsite.com/home/funding</a:t>
            </a:r>
            <a:r>
              <a:rPr lang="en-GB">
                <a:solidFill>
                  <a:schemeClr val="dk1"/>
                </a:solidFill>
              </a:rPr>
              <a:t>) </a:t>
            </a:r>
            <a:endParaRPr>
              <a:solidFill>
                <a:schemeClr val="dk1"/>
              </a:solidFill>
            </a:endParaRPr>
          </a:p>
          <a:p>
            <a:pPr indent="0" lvl="0" marL="0" rtl="0" algn="l">
              <a:spcBef>
                <a:spcPts val="1600"/>
              </a:spcBef>
              <a:spcAft>
                <a:spcPts val="1600"/>
              </a:spcAft>
              <a:buNone/>
            </a:pPr>
            <a:r>
              <a:t/>
            </a:r>
            <a:endParaRPr>
              <a:solidFill>
                <a:srgbClr val="000000"/>
              </a:solidFill>
            </a:endParaRPr>
          </a:p>
        </p:txBody>
      </p:sp>
      <p:sp>
        <p:nvSpPr>
          <p:cNvPr id="370" name="Google Shape;370;p38"/>
          <p:cNvSpPr txBox="1"/>
          <p:nvPr/>
        </p:nvSpPr>
        <p:spPr>
          <a:xfrm>
            <a:off x="382800" y="2437475"/>
            <a:ext cx="8378400" cy="167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0"/>
              <a:t>Thank you!!!</a:t>
            </a:r>
            <a:endParaRPr sz="6000"/>
          </a:p>
          <a:p>
            <a:pPr indent="0" lvl="0" marL="0" rtl="0" algn="ctr">
              <a:spcBef>
                <a:spcPts val="0"/>
              </a:spcBef>
              <a:spcAft>
                <a:spcPts val="0"/>
              </a:spcAft>
              <a:buNone/>
            </a:pPr>
            <a:r>
              <a:rPr lang="en-GB" sz="6000"/>
              <a:t>Any Questions?</a:t>
            </a:r>
            <a:endParaRPr sz="6000"/>
          </a:p>
        </p:txBody>
      </p:sp>
      <p:sp>
        <p:nvSpPr>
          <p:cNvPr id="371" name="Google Shape;371;p38"/>
          <p:cNvSpPr txBox="1"/>
          <p:nvPr/>
        </p:nvSpPr>
        <p:spPr>
          <a:xfrm>
            <a:off x="0" y="4399975"/>
            <a:ext cx="9144000" cy="43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200"/>
              <a:t>Contact: </a:t>
            </a:r>
            <a:r>
              <a:rPr lang="en-GB" sz="2200" u="sng">
                <a:solidFill>
                  <a:schemeClr val="hlink"/>
                </a:solidFill>
                <a:hlinkClick r:id="rId4"/>
              </a:rPr>
              <a:t>bigredapdi@gmail.com</a:t>
            </a:r>
            <a:endParaRPr sz="2200"/>
          </a:p>
          <a:p>
            <a:pPr indent="0" lvl="0" marL="0" rtl="0" algn="ctr">
              <a:spcBef>
                <a:spcPts val="0"/>
              </a:spcBef>
              <a:spcAft>
                <a:spcPts val="0"/>
              </a:spcAft>
              <a:buNone/>
            </a:pPr>
            <a:r>
              <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idx="1" type="subTitle"/>
          </p:nvPr>
        </p:nvSpPr>
        <p:spPr>
          <a:xfrm>
            <a:off x="457200" y="995550"/>
            <a:ext cx="8229600" cy="3383400"/>
          </a:xfrm>
          <a:prstGeom prst="rect">
            <a:avLst/>
          </a:prstGeom>
          <a:noFill/>
          <a:ln>
            <a:noFill/>
          </a:ln>
        </p:spPr>
        <p:txBody>
          <a:bodyPr anchorCtr="0" anchor="t" bIns="0" lIns="0" spcFirstLastPara="1" rIns="0" wrap="square" tIns="0">
            <a:noAutofit/>
          </a:bodyPr>
          <a:lstStyle/>
          <a:p>
            <a:pPr indent="-355600" lvl="0" marL="457200" rtl="0" algn="l">
              <a:lnSpc>
                <a:spcPct val="115000"/>
              </a:lnSpc>
              <a:spcBef>
                <a:spcPts val="0"/>
              </a:spcBef>
              <a:spcAft>
                <a:spcPts val="0"/>
              </a:spcAft>
              <a:buClr>
                <a:schemeClr val="dk2"/>
              </a:buClr>
              <a:buSzPts val="2000"/>
              <a:buChar char="•"/>
            </a:pPr>
            <a:r>
              <a:rPr lang="en-GB" sz="2000"/>
              <a:t>Battery operated plush toy </a:t>
            </a:r>
            <a:endParaRPr sz="2000"/>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3">
                  <a:extLst>
                    <a:ext uri="{A12FA001-AC4F-418D-AE19-62706E023703}">
                      <ahyp:hlinkClr val="tx"/>
                    </a:ext>
                  </a:extLst>
                </a:hlinkClick>
              </a:rPr>
              <a:t>Soldering Kit</a:t>
            </a:r>
            <a:r>
              <a:rPr lang="en-GB" sz="2000">
                <a:solidFill>
                  <a:schemeClr val="dk2"/>
                </a:solidFill>
              </a:rPr>
              <a:t> </a:t>
            </a:r>
            <a:r>
              <a:rPr lang="en-GB" sz="2000"/>
              <a:t>(</a:t>
            </a:r>
            <a:r>
              <a:rPr lang="en-GB" sz="2000" u="sng">
                <a:solidFill>
                  <a:schemeClr val="hlink"/>
                </a:solidFill>
                <a:hlinkClick r:id="rId4"/>
              </a:rPr>
              <a:t>or solder gun</a:t>
            </a:r>
            <a:r>
              <a:rPr lang="en-GB" sz="2000"/>
              <a:t>)</a:t>
            </a:r>
            <a:endParaRPr sz="2000"/>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5">
                  <a:extLst>
                    <a:ext uri="{A12FA001-AC4F-418D-AE19-62706E023703}">
                      <ahyp:hlinkClr val="tx"/>
                    </a:ext>
                  </a:extLst>
                </a:hlinkClick>
              </a:rPr>
              <a:t>Sewing Kit</a:t>
            </a:r>
            <a:r>
              <a:rPr lang="en-GB" sz="2000">
                <a:solidFill>
                  <a:schemeClr val="dk2"/>
                </a:solidFill>
              </a:rPr>
              <a:t> </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GB" sz="2000" u="sng">
                <a:solidFill>
                  <a:schemeClr val="hlink"/>
                </a:solidFill>
                <a:hlinkClick r:id="rId6"/>
              </a:rPr>
              <a:t>3.5mm Female Jack to Stereo Cable</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7">
                  <a:extLst>
                    <a:ext uri="{A12FA001-AC4F-418D-AE19-62706E023703}">
                      <ahyp:hlinkClr val="tx"/>
                    </a:ext>
                  </a:extLst>
                </a:hlinkClick>
              </a:rPr>
              <a:t>Wire Cutter</a:t>
            </a:r>
            <a:r>
              <a:rPr lang="en-GB" sz="2000"/>
              <a:t>/</a:t>
            </a:r>
            <a:r>
              <a:rPr lang="en-GB" sz="2000" u="sng">
                <a:solidFill>
                  <a:schemeClr val="dk2"/>
                </a:solidFill>
                <a:hlinkClick r:id="rId8">
                  <a:extLst>
                    <a:ext uri="{A12FA001-AC4F-418D-AE19-62706E023703}">
                      <ahyp:hlinkClr val="tx"/>
                    </a:ext>
                  </a:extLst>
                </a:hlinkClick>
              </a:rPr>
              <a:t>Wire Stripper</a:t>
            </a:r>
            <a:r>
              <a:rPr lang="en-GB" sz="2000"/>
              <a:t> </a:t>
            </a:r>
            <a:r>
              <a:rPr lang="en-GB" sz="1400"/>
              <a:t>(can use scissors) </a:t>
            </a:r>
            <a:endParaRPr sz="1400"/>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9">
                  <a:extLst>
                    <a:ext uri="{A12FA001-AC4F-418D-AE19-62706E023703}">
                      <ahyp:hlinkClr val="tx"/>
                    </a:ext>
                  </a:extLst>
                </a:hlinkClick>
              </a:rPr>
              <a:t>Electrical Tape</a:t>
            </a:r>
            <a:r>
              <a:rPr lang="en-GB" sz="2000"/>
              <a:t> </a:t>
            </a:r>
            <a:r>
              <a:rPr lang="en-GB" sz="1400"/>
              <a:t>(or other tape) </a:t>
            </a:r>
            <a:endParaRPr sz="2000">
              <a:solidFill>
                <a:schemeClr val="dk2"/>
              </a:solidFill>
            </a:endParaRPr>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10">
                  <a:extLst>
                    <a:ext uri="{A12FA001-AC4F-418D-AE19-62706E023703}">
                      <ahyp:hlinkClr val="tx"/>
                    </a:ext>
                  </a:extLst>
                </a:hlinkClick>
              </a:rPr>
              <a:t>Adjustable Helping Hands</a:t>
            </a:r>
            <a:r>
              <a:rPr lang="en-GB" sz="2000"/>
              <a:t> </a:t>
            </a:r>
            <a:r>
              <a:rPr lang="en-GB" sz="1400"/>
              <a:t>(optional) </a:t>
            </a:r>
            <a:endParaRPr sz="1400"/>
          </a:p>
          <a:p>
            <a:pPr indent="-355600" lvl="0" marL="457200" rtl="0" algn="l">
              <a:lnSpc>
                <a:spcPct val="115000"/>
              </a:lnSpc>
              <a:spcBef>
                <a:spcPts val="0"/>
              </a:spcBef>
              <a:spcAft>
                <a:spcPts val="0"/>
              </a:spcAft>
              <a:buClr>
                <a:schemeClr val="dk2"/>
              </a:buClr>
              <a:buSzPts val="2000"/>
              <a:buChar char="•"/>
            </a:pPr>
            <a:r>
              <a:rPr lang="en-GB" sz="2000" u="sng">
                <a:solidFill>
                  <a:schemeClr val="dk2"/>
                </a:solidFill>
                <a:hlinkClick r:id="rId11">
                  <a:extLst>
                    <a:ext uri="{A12FA001-AC4F-418D-AE19-62706E023703}">
                      <ahyp:hlinkClr val="tx"/>
                    </a:ext>
                  </a:extLst>
                </a:hlinkClick>
              </a:rPr>
              <a:t>Ruler</a:t>
            </a:r>
            <a:r>
              <a:rPr lang="en-GB" sz="2000"/>
              <a:t> </a:t>
            </a:r>
            <a:r>
              <a:rPr lang="en-GB" sz="1400"/>
              <a:t>(optional)</a:t>
            </a:r>
            <a:endParaRPr sz="1400"/>
          </a:p>
          <a:p>
            <a:pPr indent="0" lvl="0" marL="0" rtl="0" algn="l">
              <a:spcBef>
                <a:spcPts val="0"/>
              </a:spcBef>
              <a:spcAft>
                <a:spcPts val="0"/>
              </a:spcAft>
              <a:buClr>
                <a:schemeClr val="dk1"/>
              </a:buClr>
              <a:buSzPts val="1100"/>
              <a:buFont typeface="Arial"/>
              <a:buNone/>
            </a:pPr>
            <a:r>
              <a:t/>
            </a:r>
            <a:endParaRPr sz="2400">
              <a:solidFill>
                <a:srgbClr val="52469C"/>
              </a:solidFill>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5000"/>
              </a:lnSpc>
              <a:spcBef>
                <a:spcPts val="0"/>
              </a:spcBef>
              <a:spcAft>
                <a:spcPts val="0"/>
              </a:spcAft>
              <a:buSzPts val="1800"/>
              <a:buNone/>
            </a:pPr>
            <a:r>
              <a:t/>
            </a:r>
            <a:endParaRPr>
              <a:solidFill>
                <a:schemeClr val="dk2"/>
              </a:solidFill>
            </a:endParaRPr>
          </a:p>
          <a:p>
            <a:pPr indent="0" lvl="0" marL="0" rtl="0" algn="l">
              <a:lnSpc>
                <a:spcPct val="105000"/>
              </a:lnSpc>
              <a:spcBef>
                <a:spcPts val="0"/>
              </a:spcBef>
              <a:spcAft>
                <a:spcPts val="0"/>
              </a:spcAft>
              <a:buSzPts val="1800"/>
              <a:buNone/>
            </a:pPr>
            <a:r>
              <a:t/>
            </a:r>
            <a:endParaRPr>
              <a:solidFill>
                <a:schemeClr val="dk2"/>
              </a:solidFill>
            </a:endParaRPr>
          </a:p>
          <a:p>
            <a:pPr indent="0" lvl="0" marL="0" rtl="0" algn="l">
              <a:lnSpc>
                <a:spcPct val="100000"/>
              </a:lnSpc>
              <a:spcBef>
                <a:spcPts val="0"/>
              </a:spcBef>
              <a:spcAft>
                <a:spcPts val="0"/>
              </a:spcAft>
              <a:buSzPts val="1800"/>
              <a:buNone/>
            </a:pPr>
            <a:r>
              <a:t/>
            </a:r>
            <a:endParaRPr/>
          </a:p>
        </p:txBody>
      </p:sp>
      <p:sp>
        <p:nvSpPr>
          <p:cNvPr id="82" name="Google Shape;82;p18"/>
          <p:cNvSpPr txBox="1"/>
          <p:nvPr>
            <p:ph idx="12" type="sldNum"/>
          </p:nvPr>
        </p:nvSpPr>
        <p:spPr>
          <a:xfrm>
            <a:off x="6620256" y="4800600"/>
            <a:ext cx="2057400" cy="274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900"/>
              <a:buFont typeface="Arial"/>
              <a:buNone/>
            </a:pPr>
            <a:fld id="{00000000-1234-1234-1234-123412341234}" type="slidenum">
              <a:rPr lang="en-GB"/>
              <a:t>‹#›</a:t>
            </a:fld>
            <a:endParaRPr/>
          </a:p>
        </p:txBody>
      </p:sp>
      <p:pic>
        <p:nvPicPr>
          <p:cNvPr id="83" name="Google Shape;83;p18"/>
          <p:cNvPicPr preferRelativeResize="0"/>
          <p:nvPr/>
        </p:nvPicPr>
        <p:blipFill>
          <a:blip r:embed="rId12">
            <a:alphaModFix/>
          </a:blip>
          <a:stretch>
            <a:fillRect/>
          </a:stretch>
        </p:blipFill>
        <p:spPr>
          <a:xfrm>
            <a:off x="6858000" y="214875"/>
            <a:ext cx="2298750" cy="780675"/>
          </a:xfrm>
          <a:prstGeom prst="rect">
            <a:avLst/>
          </a:prstGeom>
          <a:noFill/>
          <a:ln>
            <a:noFill/>
          </a:ln>
        </p:spPr>
      </p:pic>
      <p:pic>
        <p:nvPicPr>
          <p:cNvPr id="84" name="Google Shape;84;p18"/>
          <p:cNvPicPr preferRelativeResize="0"/>
          <p:nvPr/>
        </p:nvPicPr>
        <p:blipFill>
          <a:blip r:embed="rId13">
            <a:alphaModFix/>
          </a:blip>
          <a:stretch>
            <a:fillRect/>
          </a:stretch>
        </p:blipFill>
        <p:spPr>
          <a:xfrm>
            <a:off x="6858000" y="4615350"/>
            <a:ext cx="2298750" cy="459750"/>
          </a:xfrm>
          <a:prstGeom prst="rect">
            <a:avLst/>
          </a:prstGeom>
          <a:noFill/>
          <a:ln>
            <a:noFill/>
          </a:ln>
        </p:spPr>
      </p:pic>
      <p:sp>
        <p:nvSpPr>
          <p:cNvPr id="85" name="Google Shape;85;p18"/>
          <p:cNvSpPr txBox="1"/>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000000"/>
                </a:solidFill>
              </a:rPr>
              <a:t>Materials</a:t>
            </a:r>
            <a:endParaRPr sz="2400"/>
          </a:p>
        </p:txBody>
      </p:sp>
      <p:pic>
        <p:nvPicPr>
          <p:cNvPr id="86" name="Google Shape;86;p18"/>
          <p:cNvPicPr preferRelativeResize="0"/>
          <p:nvPr/>
        </p:nvPicPr>
        <p:blipFill>
          <a:blip r:embed="rId14">
            <a:alphaModFix/>
          </a:blip>
          <a:stretch>
            <a:fillRect/>
          </a:stretch>
        </p:blipFill>
        <p:spPr>
          <a:xfrm rot="-5400000">
            <a:off x="5512724" y="557699"/>
            <a:ext cx="3021052" cy="4028099"/>
          </a:xfrm>
          <a:prstGeom prst="rect">
            <a:avLst/>
          </a:prstGeom>
          <a:noFill/>
          <a:ln>
            <a:noFill/>
          </a:ln>
        </p:spPr>
      </p:pic>
      <p:sp>
        <p:nvSpPr>
          <p:cNvPr id="87" name="Google Shape;87;p18"/>
          <p:cNvSpPr txBox="1"/>
          <p:nvPr/>
        </p:nvSpPr>
        <p:spPr>
          <a:xfrm>
            <a:off x="5599800" y="4753200"/>
            <a:ext cx="35442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200"/>
              <a:t>Big Red APDI, bigredapdi</a:t>
            </a:r>
            <a:r>
              <a:rPr lang="en-GB" sz="1200"/>
              <a:t>@gmail.com</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idx="12" type="sldNum"/>
          </p:nvPr>
        </p:nvSpPr>
        <p:spPr>
          <a:xfrm>
            <a:off x="6620256" y="4800600"/>
            <a:ext cx="2057400" cy="2745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en-GB"/>
              <a:t>‹#›</a:t>
            </a:fld>
            <a:endParaRPr/>
          </a:p>
        </p:txBody>
      </p:sp>
      <p:pic>
        <p:nvPicPr>
          <p:cNvPr id="93" name="Google Shape;93;p19"/>
          <p:cNvPicPr preferRelativeResize="0"/>
          <p:nvPr/>
        </p:nvPicPr>
        <p:blipFill rotWithShape="1">
          <a:blip r:embed="rId3">
            <a:alphaModFix/>
          </a:blip>
          <a:srcRect b="0" l="53608" r="6700" t="0"/>
          <a:stretch/>
        </p:blipFill>
        <p:spPr>
          <a:xfrm rot="-5400000">
            <a:off x="1069687" y="619364"/>
            <a:ext cx="2066500" cy="3904775"/>
          </a:xfrm>
          <a:prstGeom prst="rect">
            <a:avLst/>
          </a:prstGeom>
          <a:noFill/>
          <a:ln>
            <a:noFill/>
          </a:ln>
        </p:spPr>
      </p:pic>
      <p:pic>
        <p:nvPicPr>
          <p:cNvPr id="94" name="Google Shape;94;p19"/>
          <p:cNvPicPr preferRelativeResize="0"/>
          <p:nvPr/>
        </p:nvPicPr>
        <p:blipFill rotWithShape="1">
          <a:blip r:embed="rId3">
            <a:alphaModFix/>
          </a:blip>
          <a:srcRect b="0" l="8971" r="43936" t="0"/>
          <a:stretch/>
        </p:blipFill>
        <p:spPr>
          <a:xfrm rot="-5400000">
            <a:off x="5789212" y="619913"/>
            <a:ext cx="2451100" cy="3903675"/>
          </a:xfrm>
          <a:prstGeom prst="rect">
            <a:avLst/>
          </a:prstGeom>
          <a:noFill/>
          <a:ln>
            <a:noFill/>
          </a:ln>
        </p:spPr>
      </p:pic>
      <p:sp>
        <p:nvSpPr>
          <p:cNvPr id="95" name="Google Shape;95;p19"/>
          <p:cNvSpPr txBox="1"/>
          <p:nvPr/>
        </p:nvSpPr>
        <p:spPr>
          <a:xfrm>
            <a:off x="-210961" y="3605000"/>
            <a:ext cx="4627800" cy="3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Calibri"/>
                <a:ea typeface="Calibri"/>
                <a:cs typeface="Calibri"/>
                <a:sym typeface="Calibri"/>
              </a:rPr>
              <a:t>Schematic showing toy wiring prior to adaptation</a:t>
            </a:r>
            <a:endParaRPr sz="1600">
              <a:latin typeface="Calibri"/>
              <a:ea typeface="Calibri"/>
              <a:cs typeface="Calibri"/>
              <a:sym typeface="Calibri"/>
            </a:endParaRPr>
          </a:p>
        </p:txBody>
      </p:sp>
      <p:sp>
        <p:nvSpPr>
          <p:cNvPr id="96" name="Google Shape;96;p19"/>
          <p:cNvSpPr txBox="1"/>
          <p:nvPr/>
        </p:nvSpPr>
        <p:spPr>
          <a:xfrm>
            <a:off x="4973412" y="3797300"/>
            <a:ext cx="4082700" cy="3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latin typeface="Calibri"/>
                <a:ea typeface="Calibri"/>
                <a:cs typeface="Calibri"/>
                <a:sym typeface="Calibri"/>
              </a:rPr>
              <a:t>Schematic showing toy wiring after adaptation</a:t>
            </a:r>
            <a:endParaRPr sz="1600">
              <a:latin typeface="Calibri"/>
              <a:ea typeface="Calibri"/>
              <a:cs typeface="Calibri"/>
              <a:sym typeface="Calibri"/>
            </a:endParaRPr>
          </a:p>
        </p:txBody>
      </p:sp>
      <p:cxnSp>
        <p:nvCxnSpPr>
          <p:cNvPr id="97" name="Google Shape;97;p19"/>
          <p:cNvCxnSpPr>
            <a:stCxn id="93" idx="2"/>
            <a:endCxn id="94" idx="0"/>
          </p:cNvCxnSpPr>
          <p:nvPr/>
        </p:nvCxnSpPr>
        <p:spPr>
          <a:xfrm>
            <a:off x="4055325" y="2571751"/>
            <a:ext cx="1007700" cy="0"/>
          </a:xfrm>
          <a:prstGeom prst="straightConnector1">
            <a:avLst/>
          </a:prstGeom>
          <a:noFill/>
          <a:ln cap="flat" cmpd="sng" w="38100">
            <a:solidFill>
              <a:srgbClr val="000000"/>
            </a:solidFill>
            <a:prstDash val="solid"/>
            <a:round/>
            <a:headEnd len="med" w="med" type="none"/>
            <a:tailEnd len="med" w="med" type="triangle"/>
          </a:ln>
        </p:spPr>
      </p:cxnSp>
      <p:pic>
        <p:nvPicPr>
          <p:cNvPr id="98" name="Google Shape;98;p19"/>
          <p:cNvPicPr preferRelativeResize="0"/>
          <p:nvPr/>
        </p:nvPicPr>
        <p:blipFill>
          <a:blip r:embed="rId4">
            <a:alphaModFix/>
          </a:blip>
          <a:stretch>
            <a:fillRect/>
          </a:stretch>
        </p:blipFill>
        <p:spPr>
          <a:xfrm>
            <a:off x="6858000" y="214875"/>
            <a:ext cx="2298750" cy="780675"/>
          </a:xfrm>
          <a:prstGeom prst="rect">
            <a:avLst/>
          </a:prstGeom>
          <a:noFill/>
          <a:ln>
            <a:noFill/>
          </a:ln>
        </p:spPr>
      </p:pic>
      <p:pic>
        <p:nvPicPr>
          <p:cNvPr id="99" name="Google Shape;99;p19"/>
          <p:cNvPicPr preferRelativeResize="0"/>
          <p:nvPr/>
        </p:nvPicPr>
        <p:blipFill>
          <a:blip r:embed="rId5">
            <a:alphaModFix/>
          </a:blip>
          <a:stretch>
            <a:fillRect/>
          </a:stretch>
        </p:blipFill>
        <p:spPr>
          <a:xfrm>
            <a:off x="6858000" y="4615350"/>
            <a:ext cx="2298750" cy="459750"/>
          </a:xfrm>
          <a:prstGeom prst="rect">
            <a:avLst/>
          </a:prstGeom>
          <a:noFill/>
          <a:ln>
            <a:noFill/>
          </a:ln>
        </p:spPr>
      </p:pic>
      <p:sp>
        <p:nvSpPr>
          <p:cNvPr id="100" name="Google Shape;100;p19"/>
          <p:cNvSpPr txBox="1"/>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t>Process of Adaptation for Plush Toys</a:t>
            </a:r>
            <a:endParaRPr sz="2400"/>
          </a:p>
        </p:txBody>
      </p:sp>
      <p:sp>
        <p:nvSpPr>
          <p:cNvPr id="101" name="Google Shape;101;p19"/>
          <p:cNvSpPr txBox="1"/>
          <p:nvPr/>
        </p:nvSpPr>
        <p:spPr>
          <a:xfrm>
            <a:off x="5599800" y="4753200"/>
            <a:ext cx="35442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GB" sz="1200">
                <a:solidFill>
                  <a:schemeClr val="dk1"/>
                </a:solidFill>
              </a:rPr>
              <a:t>Big Red APDI, bigredapdi@gmail.com</a:t>
            </a:r>
            <a:endParaRPr sz="1200">
              <a:solidFill>
                <a:schemeClr val="dk1"/>
              </a:solidFill>
            </a:endParaRPr>
          </a:p>
          <a:p>
            <a:pPr indent="0" lvl="0" marL="0" rtl="0" algn="r">
              <a:spcBef>
                <a:spcPts val="0"/>
              </a:spcBef>
              <a:spcAft>
                <a:spcPts val="0"/>
              </a:spcAft>
              <a:buNone/>
            </a:pPr>
            <a:r>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07" name="Google Shape;10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Choosing the Appropriate Plush Toy and Turning it Off </a:t>
            </a:r>
            <a:endParaRPr sz="2400"/>
          </a:p>
        </p:txBody>
      </p:sp>
      <p:sp>
        <p:nvSpPr>
          <p:cNvPr id="108" name="Google Shape;108;p20"/>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109" name="Google Shape;109;p20"/>
          <p:cNvCxnSpPr>
            <a:stCxn id="110" idx="3"/>
            <a:endCxn id="111" idx="1"/>
          </p:cNvCxnSpPr>
          <p:nvPr/>
        </p:nvCxnSpPr>
        <p:spPr>
          <a:xfrm>
            <a:off x="4032981" y="2865625"/>
            <a:ext cx="1077900" cy="0"/>
          </a:xfrm>
          <a:prstGeom prst="straightConnector1">
            <a:avLst/>
          </a:prstGeom>
          <a:noFill/>
          <a:ln cap="flat" cmpd="sng" w="38100">
            <a:solidFill>
              <a:srgbClr val="000000"/>
            </a:solidFill>
            <a:prstDash val="solid"/>
            <a:round/>
            <a:headEnd len="med" w="med" type="none"/>
            <a:tailEnd len="med" w="med" type="triangle"/>
          </a:ln>
        </p:spPr>
      </p:cxnSp>
      <p:pic>
        <p:nvPicPr>
          <p:cNvPr id="111" name="Google Shape;111;p20"/>
          <p:cNvPicPr preferRelativeResize="0"/>
          <p:nvPr/>
        </p:nvPicPr>
        <p:blipFill rotWithShape="1">
          <a:blip r:embed="rId3">
            <a:alphaModFix/>
          </a:blip>
          <a:srcRect b="0" l="0" r="2695" t="0"/>
          <a:stretch/>
        </p:blipFill>
        <p:spPr>
          <a:xfrm>
            <a:off x="5111000" y="1152475"/>
            <a:ext cx="3721300" cy="3426300"/>
          </a:xfrm>
          <a:prstGeom prst="rect">
            <a:avLst/>
          </a:prstGeom>
          <a:noFill/>
          <a:ln>
            <a:noFill/>
          </a:ln>
        </p:spPr>
      </p:pic>
      <p:pic>
        <p:nvPicPr>
          <p:cNvPr id="110" name="Google Shape;110;p20"/>
          <p:cNvPicPr preferRelativeResize="0"/>
          <p:nvPr/>
        </p:nvPicPr>
        <p:blipFill>
          <a:blip r:embed="rId4">
            <a:alphaModFix/>
          </a:blip>
          <a:stretch>
            <a:fillRect/>
          </a:stretch>
        </p:blipFill>
        <p:spPr>
          <a:xfrm>
            <a:off x="311683" y="1152475"/>
            <a:ext cx="3721298" cy="3426300"/>
          </a:xfrm>
          <a:prstGeom prst="rect">
            <a:avLst/>
          </a:prstGeom>
          <a:noFill/>
          <a:ln>
            <a:noFill/>
          </a:ln>
        </p:spPr>
      </p:pic>
      <p:sp>
        <p:nvSpPr>
          <p:cNvPr id="112" name="Google Shape;112;p20"/>
          <p:cNvSpPr txBox="1"/>
          <p:nvPr/>
        </p:nvSpPr>
        <p:spPr>
          <a:xfrm>
            <a:off x="7010175" y="3760250"/>
            <a:ext cx="510300" cy="4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Off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18" name="Google Shape;11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Ripping Open the Seam Near the Button of the Toy</a:t>
            </a:r>
            <a:endParaRPr sz="2400"/>
          </a:p>
        </p:txBody>
      </p:sp>
      <p:sp>
        <p:nvSpPr>
          <p:cNvPr id="119" name="Google Shape;119;p21"/>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120" name="Google Shape;120;p21"/>
          <p:cNvPicPr preferRelativeResize="0"/>
          <p:nvPr/>
        </p:nvPicPr>
        <p:blipFill rotWithShape="1">
          <a:blip r:embed="rId3">
            <a:alphaModFix/>
          </a:blip>
          <a:srcRect b="0" l="1681" r="0" t="0"/>
          <a:stretch/>
        </p:blipFill>
        <p:spPr>
          <a:xfrm rot="5400000">
            <a:off x="5255075" y="1000325"/>
            <a:ext cx="3423850" cy="3730600"/>
          </a:xfrm>
          <a:prstGeom prst="rect">
            <a:avLst/>
          </a:prstGeom>
          <a:noFill/>
          <a:ln>
            <a:noFill/>
          </a:ln>
        </p:spPr>
      </p:pic>
      <p:pic>
        <p:nvPicPr>
          <p:cNvPr id="121" name="Google Shape;121;p21"/>
          <p:cNvPicPr preferRelativeResize="0"/>
          <p:nvPr/>
        </p:nvPicPr>
        <p:blipFill>
          <a:blip r:embed="rId4">
            <a:alphaModFix/>
          </a:blip>
          <a:stretch>
            <a:fillRect/>
          </a:stretch>
        </p:blipFill>
        <p:spPr>
          <a:xfrm>
            <a:off x="311708" y="1152475"/>
            <a:ext cx="3721298" cy="3426300"/>
          </a:xfrm>
          <a:prstGeom prst="rect">
            <a:avLst/>
          </a:prstGeom>
          <a:noFill/>
          <a:ln>
            <a:noFill/>
          </a:ln>
        </p:spPr>
      </p:pic>
      <p:cxnSp>
        <p:nvCxnSpPr>
          <p:cNvPr id="122" name="Google Shape;122;p21"/>
          <p:cNvCxnSpPr>
            <a:stCxn id="121" idx="3"/>
            <a:endCxn id="120"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cxnSp>
        <p:nvCxnSpPr>
          <p:cNvPr id="123" name="Google Shape;123;p21"/>
          <p:cNvCxnSpPr/>
          <p:nvPr/>
        </p:nvCxnSpPr>
        <p:spPr>
          <a:xfrm rot="10800000">
            <a:off x="6110475" y="2766550"/>
            <a:ext cx="161100" cy="4431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29" name="Google Shape;12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Fishing out the 2 Wires and Holding them in Place</a:t>
            </a:r>
            <a:endParaRPr sz="2400"/>
          </a:p>
        </p:txBody>
      </p:sp>
      <p:sp>
        <p:nvSpPr>
          <p:cNvPr id="130" name="Google Shape;130;p22"/>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131" name="Google Shape;131;p22"/>
          <p:cNvCxnSpPr>
            <a:stCxn id="132" idx="3"/>
            <a:endCxn id="133"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134" name="Google Shape;134;p22"/>
          <p:cNvPicPr preferRelativeResize="0"/>
          <p:nvPr/>
        </p:nvPicPr>
        <p:blipFill rotWithShape="1">
          <a:blip r:embed="rId3">
            <a:alphaModFix/>
          </a:blip>
          <a:srcRect b="0" l="1244" r="0" t="0"/>
          <a:stretch/>
        </p:blipFill>
        <p:spPr>
          <a:xfrm>
            <a:off x="311700" y="1152475"/>
            <a:ext cx="3721300" cy="3426300"/>
          </a:xfrm>
          <a:prstGeom prst="rect">
            <a:avLst/>
          </a:prstGeom>
          <a:noFill/>
          <a:ln>
            <a:noFill/>
          </a:ln>
        </p:spPr>
      </p:pic>
      <p:pic>
        <p:nvPicPr>
          <p:cNvPr id="135" name="Google Shape;135;p22"/>
          <p:cNvPicPr preferRelativeResize="0"/>
          <p:nvPr/>
        </p:nvPicPr>
        <p:blipFill>
          <a:blip r:embed="rId4">
            <a:alphaModFix/>
          </a:blip>
          <a:stretch>
            <a:fillRect/>
          </a:stretch>
        </p:blipFill>
        <p:spPr>
          <a:xfrm>
            <a:off x="5111000" y="1163225"/>
            <a:ext cx="3721300" cy="3415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Cutting 1 Wire at the Halfway Point </a:t>
            </a:r>
            <a:endParaRPr sz="2400"/>
          </a:p>
        </p:txBody>
      </p:sp>
      <p:sp>
        <p:nvSpPr>
          <p:cNvPr id="142" name="Google Shape;142;p23"/>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cxnSp>
        <p:nvCxnSpPr>
          <p:cNvPr id="143" name="Google Shape;143;p23"/>
          <p:cNvCxnSpPr>
            <a:stCxn id="144" idx="3"/>
            <a:endCxn id="145" idx="2"/>
          </p:cNvCxnSpPr>
          <p:nvPr/>
        </p:nvCxnSpPr>
        <p:spPr>
          <a:xfrm>
            <a:off x="4033006" y="2865625"/>
            <a:ext cx="1068600" cy="0"/>
          </a:xfrm>
          <a:prstGeom prst="straightConnector1">
            <a:avLst/>
          </a:prstGeom>
          <a:noFill/>
          <a:ln cap="flat" cmpd="sng" w="38100">
            <a:solidFill>
              <a:srgbClr val="000000"/>
            </a:solidFill>
            <a:prstDash val="solid"/>
            <a:round/>
            <a:headEnd len="med" w="med" type="none"/>
            <a:tailEnd len="med" w="med" type="triangle"/>
          </a:ln>
        </p:spPr>
      </p:cxnSp>
      <p:pic>
        <p:nvPicPr>
          <p:cNvPr id="146" name="Google Shape;146;p23"/>
          <p:cNvPicPr preferRelativeResize="0"/>
          <p:nvPr/>
        </p:nvPicPr>
        <p:blipFill>
          <a:blip r:embed="rId3">
            <a:alphaModFix/>
          </a:blip>
          <a:stretch>
            <a:fillRect/>
          </a:stretch>
        </p:blipFill>
        <p:spPr>
          <a:xfrm>
            <a:off x="311700" y="1152475"/>
            <a:ext cx="3721300" cy="3426300"/>
          </a:xfrm>
          <a:prstGeom prst="rect">
            <a:avLst/>
          </a:prstGeom>
          <a:noFill/>
          <a:ln>
            <a:noFill/>
          </a:ln>
        </p:spPr>
      </p:pic>
      <p:pic>
        <p:nvPicPr>
          <p:cNvPr id="147" name="Google Shape;147;p23"/>
          <p:cNvPicPr preferRelativeResize="0"/>
          <p:nvPr/>
        </p:nvPicPr>
        <p:blipFill>
          <a:blip r:embed="rId4">
            <a:alphaModFix/>
          </a:blip>
          <a:stretch>
            <a:fillRect/>
          </a:stretch>
        </p:blipFill>
        <p:spPr>
          <a:xfrm>
            <a:off x="5101600" y="1152475"/>
            <a:ext cx="3730700" cy="3426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idx="1" type="body"/>
          </p:nvPr>
        </p:nvSpPr>
        <p:spPr>
          <a:xfrm>
            <a:off x="311700" y="1152475"/>
            <a:ext cx="8520600" cy="342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53" name="Google Shape;153;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Stripping 1/4” Off the 2 Ends of the Cut Wire </a:t>
            </a:r>
            <a:endParaRPr sz="2400"/>
          </a:p>
        </p:txBody>
      </p:sp>
      <p:sp>
        <p:nvSpPr>
          <p:cNvPr id="154" name="Google Shape;154;p24"/>
          <p:cNvSpPr txBox="1"/>
          <p:nvPr/>
        </p:nvSpPr>
        <p:spPr>
          <a:xfrm>
            <a:off x="188025" y="4431725"/>
            <a:ext cx="648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155" name="Google Shape;155;p24"/>
          <p:cNvPicPr preferRelativeResize="0"/>
          <p:nvPr/>
        </p:nvPicPr>
        <p:blipFill rotWithShape="1">
          <a:blip r:embed="rId3">
            <a:alphaModFix/>
          </a:blip>
          <a:srcRect b="0" l="11510" r="18856" t="0"/>
          <a:stretch/>
        </p:blipFill>
        <p:spPr>
          <a:xfrm>
            <a:off x="2417325" y="1152475"/>
            <a:ext cx="1893575" cy="3426300"/>
          </a:xfrm>
          <a:prstGeom prst="rect">
            <a:avLst/>
          </a:prstGeom>
          <a:noFill/>
          <a:ln>
            <a:noFill/>
          </a:ln>
        </p:spPr>
      </p:pic>
      <p:pic>
        <p:nvPicPr>
          <p:cNvPr id="156" name="Google Shape;156;p24"/>
          <p:cNvPicPr preferRelativeResize="0"/>
          <p:nvPr/>
        </p:nvPicPr>
        <p:blipFill rotWithShape="1">
          <a:blip r:embed="rId4">
            <a:alphaModFix/>
          </a:blip>
          <a:srcRect b="0" l="11936" r="4882" t="0"/>
          <a:stretch/>
        </p:blipFill>
        <p:spPr>
          <a:xfrm>
            <a:off x="6938750" y="1152475"/>
            <a:ext cx="1893550" cy="3426300"/>
          </a:xfrm>
          <a:prstGeom prst="rect">
            <a:avLst/>
          </a:prstGeom>
          <a:noFill/>
          <a:ln>
            <a:noFill/>
          </a:ln>
        </p:spPr>
      </p:pic>
      <p:grpSp>
        <p:nvGrpSpPr>
          <p:cNvPr id="157" name="Google Shape;157;p24"/>
          <p:cNvGrpSpPr/>
          <p:nvPr/>
        </p:nvGrpSpPr>
        <p:grpSpPr>
          <a:xfrm>
            <a:off x="311728" y="1152475"/>
            <a:ext cx="1893560" cy="3426300"/>
            <a:chOff x="516203" y="1152475"/>
            <a:chExt cx="1460179" cy="3426300"/>
          </a:xfrm>
        </p:grpSpPr>
        <p:pic>
          <p:nvPicPr>
            <p:cNvPr id="158" name="Google Shape;158;p24"/>
            <p:cNvPicPr preferRelativeResize="0"/>
            <p:nvPr/>
          </p:nvPicPr>
          <p:blipFill rotWithShape="1">
            <a:blip r:embed="rId5">
              <a:alphaModFix/>
            </a:blip>
            <a:srcRect b="0" l="10158" r="26232" t="0"/>
            <a:stretch/>
          </p:blipFill>
          <p:spPr>
            <a:xfrm>
              <a:off x="516203" y="1152475"/>
              <a:ext cx="1460179" cy="3426300"/>
            </a:xfrm>
            <a:prstGeom prst="rect">
              <a:avLst/>
            </a:prstGeom>
            <a:noFill/>
            <a:ln>
              <a:noFill/>
            </a:ln>
          </p:spPr>
        </p:pic>
        <p:sp>
          <p:nvSpPr>
            <p:cNvPr id="159" name="Google Shape;159;p24"/>
            <p:cNvSpPr/>
            <p:nvPr/>
          </p:nvSpPr>
          <p:spPr>
            <a:xfrm rot="479120">
              <a:off x="812231" y="2427017"/>
              <a:ext cx="822778" cy="996300"/>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txBox="1"/>
            <p:nvPr/>
          </p:nvSpPr>
          <p:spPr>
            <a:xfrm rot="-475954">
              <a:off x="1082153" y="2963833"/>
              <a:ext cx="726047" cy="47558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1/4”</a:t>
              </a:r>
              <a:endParaRPr/>
            </a:p>
          </p:txBody>
        </p:sp>
      </p:grpSp>
      <p:grpSp>
        <p:nvGrpSpPr>
          <p:cNvPr id="161" name="Google Shape;161;p24"/>
          <p:cNvGrpSpPr/>
          <p:nvPr/>
        </p:nvGrpSpPr>
        <p:grpSpPr>
          <a:xfrm>
            <a:off x="4572061" y="1152475"/>
            <a:ext cx="2105531" cy="3426300"/>
            <a:chOff x="5249149" y="1152475"/>
            <a:chExt cx="1840499" cy="3426300"/>
          </a:xfrm>
        </p:grpSpPr>
        <p:pic>
          <p:nvPicPr>
            <p:cNvPr id="162" name="Google Shape;162;p24"/>
            <p:cNvPicPr preferRelativeResize="0"/>
            <p:nvPr/>
          </p:nvPicPr>
          <p:blipFill rotWithShape="1">
            <a:blip r:embed="rId6">
              <a:alphaModFix/>
            </a:blip>
            <a:srcRect b="0" l="10154" r="10329" t="309"/>
            <a:stretch/>
          </p:blipFill>
          <p:spPr>
            <a:xfrm>
              <a:off x="5249149" y="1152475"/>
              <a:ext cx="1840499" cy="3426300"/>
            </a:xfrm>
            <a:prstGeom prst="rect">
              <a:avLst/>
            </a:prstGeom>
            <a:noFill/>
            <a:ln>
              <a:noFill/>
            </a:ln>
          </p:spPr>
        </p:pic>
        <p:sp>
          <p:nvSpPr>
            <p:cNvPr id="163" name="Google Shape;163;p24"/>
            <p:cNvSpPr/>
            <p:nvPr/>
          </p:nvSpPr>
          <p:spPr>
            <a:xfrm rot="742756">
              <a:off x="5927143" y="2539175"/>
              <a:ext cx="822831" cy="996219"/>
            </a:xfrm>
            <a:prstGeom prst="donut">
              <a:avLst>
                <a:gd fmla="val 7109"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4"/>
            <p:cNvSpPr txBox="1"/>
            <p:nvPr/>
          </p:nvSpPr>
          <p:spPr>
            <a:xfrm>
              <a:off x="6110400" y="3064425"/>
              <a:ext cx="668100" cy="5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1/4”</a:t>
              </a:r>
              <a:endParaRPr/>
            </a:p>
          </p:txBody>
        </p:sp>
      </p:grpSp>
      <p:cxnSp>
        <p:nvCxnSpPr>
          <p:cNvPr id="165" name="Google Shape;165;p24"/>
          <p:cNvCxnSpPr>
            <a:stCxn id="158" idx="3"/>
            <a:endCxn id="155" idx="1"/>
          </p:cNvCxnSpPr>
          <p:nvPr/>
        </p:nvCxnSpPr>
        <p:spPr>
          <a:xfrm>
            <a:off x="2205288" y="2865625"/>
            <a:ext cx="212100" cy="0"/>
          </a:xfrm>
          <a:prstGeom prst="straightConnector1">
            <a:avLst/>
          </a:prstGeom>
          <a:noFill/>
          <a:ln cap="flat" cmpd="sng" w="19050">
            <a:solidFill>
              <a:srgbClr val="000000"/>
            </a:solidFill>
            <a:prstDash val="solid"/>
            <a:round/>
            <a:headEnd len="med" w="med" type="none"/>
            <a:tailEnd len="med" w="med" type="triangle"/>
          </a:ln>
        </p:spPr>
      </p:cxnSp>
      <p:cxnSp>
        <p:nvCxnSpPr>
          <p:cNvPr id="166" name="Google Shape;166;p24"/>
          <p:cNvCxnSpPr>
            <a:stCxn id="155" idx="3"/>
            <a:endCxn id="162" idx="1"/>
          </p:cNvCxnSpPr>
          <p:nvPr/>
        </p:nvCxnSpPr>
        <p:spPr>
          <a:xfrm>
            <a:off x="4310900" y="2865625"/>
            <a:ext cx="261300" cy="0"/>
          </a:xfrm>
          <a:prstGeom prst="straightConnector1">
            <a:avLst/>
          </a:prstGeom>
          <a:noFill/>
          <a:ln cap="flat" cmpd="sng" w="19050">
            <a:solidFill>
              <a:srgbClr val="000000"/>
            </a:solidFill>
            <a:prstDash val="solid"/>
            <a:round/>
            <a:headEnd len="med" w="med" type="none"/>
            <a:tailEnd len="med" w="med" type="triangle"/>
          </a:ln>
        </p:spPr>
      </p:cxnSp>
      <p:cxnSp>
        <p:nvCxnSpPr>
          <p:cNvPr id="167" name="Google Shape;167;p24"/>
          <p:cNvCxnSpPr>
            <a:stCxn id="162" idx="3"/>
            <a:endCxn id="156" idx="1"/>
          </p:cNvCxnSpPr>
          <p:nvPr/>
        </p:nvCxnSpPr>
        <p:spPr>
          <a:xfrm>
            <a:off x="6677592" y="2865625"/>
            <a:ext cx="261300" cy="0"/>
          </a:xfrm>
          <a:prstGeom prst="straightConnector1">
            <a:avLst/>
          </a:prstGeom>
          <a:noFill/>
          <a:ln cap="flat" cmpd="sng" w="19050">
            <a:solidFill>
              <a:srgbClr val="000000"/>
            </a:solidFill>
            <a:prstDash val="solid"/>
            <a:round/>
            <a:headEnd len="med" w="med" type="none"/>
            <a:tailEnd len="med" w="med" type="triangle"/>
          </a:ln>
        </p:spPr>
      </p:cxnSp>
      <p:grpSp>
        <p:nvGrpSpPr>
          <p:cNvPr id="168" name="Google Shape;168;p24"/>
          <p:cNvGrpSpPr/>
          <p:nvPr/>
        </p:nvGrpSpPr>
        <p:grpSpPr>
          <a:xfrm>
            <a:off x="7466750" y="0"/>
            <a:ext cx="1677300" cy="1268525"/>
            <a:chOff x="7466750" y="0"/>
            <a:chExt cx="1677300" cy="1268525"/>
          </a:xfrm>
        </p:grpSpPr>
        <p:pic>
          <p:nvPicPr>
            <p:cNvPr id="169" name="Google Shape;169;p24"/>
            <p:cNvPicPr preferRelativeResize="0"/>
            <p:nvPr/>
          </p:nvPicPr>
          <p:blipFill>
            <a:blip r:embed="rId7">
              <a:alphaModFix/>
            </a:blip>
            <a:stretch>
              <a:fillRect/>
            </a:stretch>
          </p:blipFill>
          <p:spPr>
            <a:xfrm>
              <a:off x="7466800" y="0"/>
              <a:ext cx="1677200" cy="917225"/>
            </a:xfrm>
            <a:prstGeom prst="rect">
              <a:avLst/>
            </a:prstGeom>
            <a:noFill/>
            <a:ln>
              <a:noFill/>
            </a:ln>
          </p:spPr>
        </p:pic>
        <p:sp>
          <p:nvSpPr>
            <p:cNvPr id="170" name="Google Shape;170;p24"/>
            <p:cNvSpPr txBox="1"/>
            <p:nvPr/>
          </p:nvSpPr>
          <p:spPr>
            <a:xfrm>
              <a:off x="7466750" y="843075"/>
              <a:ext cx="1677300" cy="2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t>Ruler to scale in regular view</a:t>
              </a:r>
              <a:endParaRPr sz="900"/>
            </a:p>
          </p:txBody>
        </p:sp>
        <p:sp>
          <p:nvSpPr>
            <p:cNvPr id="171" name="Google Shape;171;p24"/>
            <p:cNvSpPr txBox="1"/>
            <p:nvPr/>
          </p:nvSpPr>
          <p:spPr>
            <a:xfrm>
              <a:off x="7856250" y="194225"/>
              <a:ext cx="1034100" cy="10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highlight>
                    <a:srgbClr val="FFFF00"/>
                  </a:highlight>
                </a:rPr>
                <a:t>¼ </a:t>
              </a:r>
              <a:endParaRPr sz="2000">
                <a:highlight>
                  <a:srgbClr val="FFFF00"/>
                </a:highlight>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Slide">
  <a:themeElements>
    <a:clrScheme name="ATIA">
      <a:dk1>
        <a:srgbClr val="000000"/>
      </a:dk1>
      <a:lt1>
        <a:srgbClr val="FFFFFF"/>
      </a:lt1>
      <a:dk2>
        <a:srgbClr val="0065A3"/>
      </a:dk2>
      <a:lt2>
        <a:srgbClr val="FFFFFF"/>
      </a:lt2>
      <a:accent1>
        <a:srgbClr val="009DDC"/>
      </a:accent1>
      <a:accent2>
        <a:srgbClr val="0065A3"/>
      </a:accent2>
      <a:accent3>
        <a:srgbClr val="046473"/>
      </a:accent3>
      <a:accent4>
        <a:srgbClr val="74348F"/>
      </a:accent4>
      <a:accent5>
        <a:srgbClr val="53439D"/>
      </a:accent5>
      <a:accent6>
        <a:srgbClr val="009DDC"/>
      </a:accent6>
      <a:hlink>
        <a:srgbClr val="0065A3"/>
      </a:hlink>
      <a:folHlink>
        <a:srgbClr val="0364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